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0" r:id="rId5"/>
    <p:sldId id="263" r:id="rId6"/>
    <p:sldId id="270" r:id="rId7"/>
    <p:sldId id="268" r:id="rId8"/>
    <p:sldId id="271" r:id="rId9"/>
    <p:sldId id="261" r:id="rId10"/>
    <p:sldId id="264" r:id="rId11"/>
    <p:sldId id="265" r:id="rId12"/>
    <p:sldId id="266" r:id="rId13"/>
    <p:sldId id="273" r:id="rId14"/>
    <p:sldId id="272" r:id="rId15"/>
    <p:sldId id="269" r:id="rId16"/>
    <p:sldId id="267" r:id="rId17"/>
    <p:sldId id="25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00FF"/>
    <a:srgbClr val="6600CC"/>
    <a:srgbClr val="003300"/>
    <a:srgbClr val="660033"/>
    <a:srgbClr val="0066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6"/>
          <p:cNvSpPr/>
          <p:nvPr userDrawn="1"/>
        </p:nvSpPr>
        <p:spPr>
          <a:xfrm>
            <a:off x="571500" y="1143000"/>
            <a:ext cx="7858125" cy="2214563"/>
          </a:xfrm>
          <a:prstGeom prst="horizontalScroll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8" descr="0_a374a_12825302_X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188" y="150813"/>
            <a:ext cx="17145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7"/>
          <p:cNvSpPr/>
          <p:nvPr userDrawn="1"/>
        </p:nvSpPr>
        <p:spPr>
          <a:xfrm>
            <a:off x="1714480" y="3929066"/>
            <a:ext cx="5643602" cy="1714512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9AEE7-F8AC-432C-95D0-8565D4BFF9E9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198B-B4DB-4561-A922-A160F94EE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D429-EF44-4344-AFBA-B0811A503162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0E2BF-50FF-475F-9E8B-88A357444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F442-141D-4B19-A158-71CF06BE2358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3A967-D68C-4482-BEED-F80EAE4B2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026A7-2363-4E52-B86C-6BAE56FAB742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2504-2BBE-4338-9E7F-78ACB9610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E7469-9E1D-439B-9A26-E6A268BD866E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46D70-6CF8-4F0F-95D6-C2A319711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99F3E-D897-4A0D-B993-E9F4308B5251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E8F67-EAA9-4150-AE39-CC521837D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B1C0-3716-44BA-991F-76D8A30964EA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14733-028F-4BD7-BDC8-F25A468CD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E5B63-FA59-45BC-B8D4-5D2F56860C1A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2043E-8D75-4D12-B1F3-CEFD47E63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394DC-2613-413A-9BE9-9274FFF9186E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D3D4A-86CF-4582-B690-2272A4AF9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770A0-E02A-42CF-A9CF-1ABB903D68C0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1D8D-CEC7-45FB-8B67-605B4F646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815A8-D422-489A-9795-17E9BD2519B8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1E193-60E6-4604-8C58-E49BD0708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0_a374a_12825302_XL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5000625"/>
            <a:ext cx="18573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EBB3D2-4FB2-4732-B917-FA2C2430CDE6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F5A51C-C8AF-4328-9E10-8D15D2870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itatyi.ru/8280994_img35309.html" TargetMode="External"/><Relationship Id="rId2" Type="http://schemas.openxmlformats.org/officeDocument/2006/relationships/hyperlink" Target="http://kartinki-na-rabochiy-stol.ru/1285618905_1220983320_autumn_vine_maple_and_lichensid_3_img12159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5"/>
          <p:cNvSpPr>
            <a:spLocks noGrp="1"/>
          </p:cNvSpPr>
          <p:nvPr>
            <p:ph type="ctrTitle"/>
          </p:nvPr>
        </p:nvSpPr>
        <p:spPr>
          <a:xfrm>
            <a:off x="714375" y="1700213"/>
            <a:ext cx="7772400" cy="1198562"/>
          </a:xfrm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66"/>
                </a:solidFill>
              </a:rPr>
              <a:t>Работа школьных библиотекарей в помощь информационному образовательному пространству</a:t>
            </a:r>
          </a:p>
        </p:txBody>
      </p:sp>
      <p:sp>
        <p:nvSpPr>
          <p:cNvPr id="13314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979613" y="4292600"/>
            <a:ext cx="5256212" cy="1057275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0066"/>
                </a:solidFill>
              </a:rPr>
              <a:t>Курганинский район, </a:t>
            </a:r>
            <a:endParaRPr lang="ru-RU" sz="2800" smtClean="0">
              <a:solidFill>
                <a:srgbClr val="000066"/>
              </a:solidFill>
              <a:latin typeface="Arial" charset="0"/>
            </a:endParaRPr>
          </a:p>
          <a:p>
            <a:pPr eaLnBrk="1" hangingPunct="1"/>
            <a:r>
              <a:rPr lang="ru-RU" sz="2800" smtClean="0">
                <a:solidFill>
                  <a:srgbClr val="000066"/>
                </a:solidFill>
              </a:rPr>
              <a:t>Краснодарский край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395288" y="476250"/>
            <a:ext cx="8353425" cy="6121400"/>
          </a:xfrm>
          <a:prstGeom prst="rect">
            <a:avLst/>
          </a:prstGeom>
          <a:solidFill>
            <a:srgbClr val="FFCC99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66"/>
                </a:solidFill>
              </a:rPr>
              <a:t>О нас пишут в СМИ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329406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268413"/>
            <a:ext cx="3167062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"/>
          <p:cNvSpPr>
            <a:spLocks noChangeArrowheads="1"/>
          </p:cNvSpPr>
          <p:nvPr/>
        </p:nvSpPr>
        <p:spPr bwMode="auto">
          <a:xfrm>
            <a:off x="395288" y="476250"/>
            <a:ext cx="8353425" cy="6121400"/>
          </a:xfrm>
          <a:prstGeom prst="rect">
            <a:avLst/>
          </a:prstGeom>
          <a:solidFill>
            <a:srgbClr val="FFCC99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66"/>
                </a:solidFill>
              </a:rPr>
              <a:t>Библиотеки в виртуальном пространстве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634979">
            <a:off x="288925" y="1803400"/>
            <a:ext cx="3173413" cy="2538413"/>
          </a:xfrm>
        </p:spPr>
      </p:pic>
      <p:pic>
        <p:nvPicPr>
          <p:cNvPr id="24580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5716">
            <a:off x="5508625" y="1773238"/>
            <a:ext cx="3216275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1773238"/>
            <a:ext cx="23812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3644900"/>
            <a:ext cx="357505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3644900"/>
            <a:ext cx="36004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395288" y="476250"/>
            <a:ext cx="8353425" cy="6121400"/>
          </a:xfrm>
          <a:prstGeom prst="rect">
            <a:avLst/>
          </a:prstGeom>
          <a:solidFill>
            <a:srgbClr val="FFCC99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66"/>
                </a:solidFill>
              </a:rPr>
              <a:t>Издательская деятельность библиотек</a:t>
            </a: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17174">
            <a:off x="611188" y="1125538"/>
            <a:ext cx="2020887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1628775"/>
            <a:ext cx="2359025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99466">
            <a:off x="1619250" y="2492375"/>
            <a:ext cx="18907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5843">
            <a:off x="6443663" y="1125538"/>
            <a:ext cx="204628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3312">
            <a:off x="5292725" y="2636838"/>
            <a:ext cx="1722438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395288" y="476250"/>
            <a:ext cx="8353425" cy="6121400"/>
          </a:xfrm>
          <a:prstGeom prst="rect">
            <a:avLst/>
          </a:prstGeom>
          <a:solidFill>
            <a:srgbClr val="FFCC99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6627" name="Group 79"/>
          <p:cNvGrpSpPr>
            <a:grpSpLocks/>
          </p:cNvGrpSpPr>
          <p:nvPr/>
        </p:nvGrpSpPr>
        <p:grpSpPr bwMode="auto">
          <a:xfrm>
            <a:off x="110231238" y="104832150"/>
            <a:ext cx="16622712" cy="29765625"/>
            <a:chOff x="110231550" y="104832300"/>
            <a:chExt cx="16622400" cy="29764800"/>
          </a:xfrm>
        </p:grpSpPr>
        <p:sp>
          <p:nvSpPr>
            <p:cNvPr id="26628" name="Oval 80"/>
            <p:cNvSpPr>
              <a:spLocks noChangeArrowheads="1" noChangeShapeType="1"/>
            </p:cNvSpPr>
            <p:nvPr/>
          </p:nvSpPr>
          <p:spPr bwMode="auto">
            <a:xfrm>
              <a:off x="110975775" y="105012150"/>
              <a:ext cx="2761200" cy="3022294"/>
            </a:xfrm>
            <a:prstGeom prst="ellipse">
              <a:avLst/>
            </a:prstGeom>
            <a:noFill/>
            <a:ln w="3175" algn="in">
              <a:solidFill>
                <a:srgbClr val="0033CC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26629" name="Rectangle 81"/>
            <p:cNvSpPr>
              <a:spLocks noChangeArrowheads="1" noChangeShapeType="1"/>
            </p:cNvSpPr>
            <p:nvPr/>
          </p:nvSpPr>
          <p:spPr bwMode="auto">
            <a:xfrm>
              <a:off x="110543775" y="106344150"/>
              <a:ext cx="6645600" cy="75309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0" scaled="1"/>
            </a:gra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26630" name="Rectangle 82"/>
            <p:cNvSpPr>
              <a:spLocks noChangeArrowheads="1" noChangeShapeType="1"/>
            </p:cNvSpPr>
            <p:nvPr/>
          </p:nvSpPr>
          <p:spPr bwMode="auto">
            <a:xfrm>
              <a:off x="110435775" y="108288150"/>
              <a:ext cx="1584000" cy="462478"/>
            </a:xfrm>
            <a:prstGeom prst="rect">
              <a:avLst/>
            </a:prstGeom>
            <a:solidFill>
              <a:srgbClr val="0033CC">
                <a:alpha val="74117"/>
              </a:srgbClr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26631" name="Rectangle 83"/>
            <p:cNvSpPr>
              <a:spLocks noChangeArrowheads="1" noChangeShapeType="1"/>
            </p:cNvSpPr>
            <p:nvPr/>
          </p:nvSpPr>
          <p:spPr bwMode="auto">
            <a:xfrm>
              <a:off x="110471775" y="108894629"/>
              <a:ext cx="1512000" cy="5225521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0" scaled="1"/>
            </a:gra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26632" name="Line 84"/>
            <p:cNvSpPr>
              <a:spLocks noChangeShapeType="1"/>
            </p:cNvSpPr>
            <p:nvPr/>
          </p:nvSpPr>
          <p:spPr bwMode="auto">
            <a:xfrm>
              <a:off x="110327775" y="108504150"/>
              <a:ext cx="108000" cy="2808000"/>
            </a:xfrm>
            <a:prstGeom prst="line">
              <a:avLst/>
            </a:prstGeom>
            <a:noFill/>
            <a:ln w="762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26633" name="Text Box 85"/>
            <p:cNvSpPr txBox="1">
              <a:spLocks noChangeArrowheads="1" noChangeShapeType="1"/>
            </p:cNvSpPr>
            <p:nvPr/>
          </p:nvSpPr>
          <p:spPr bwMode="auto">
            <a:xfrm>
              <a:off x="112127775" y="108144150"/>
              <a:ext cx="5400000" cy="360000"/>
            </a:xfrm>
            <a:prstGeom prst="rect">
              <a:avLst/>
            </a:prstGeom>
            <a:solidFill>
              <a:srgbClr val="FFFFFF"/>
            </a:solidFill>
            <a:ln w="0" algn="in">
              <a:solidFill>
                <a:srgbClr val="0033CC"/>
              </a:solidFill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pPr algn="ctr"/>
              <a:r>
                <a:rPr lang="ru-RU" sz="1600" b="1" i="1">
                  <a:solidFill>
                    <a:srgbClr val="000000"/>
                  </a:solidFill>
                  <a:latin typeface="Franklin Gothic Book" pitchFamily="34" charset="0"/>
                </a:rPr>
                <a:t>Мы снова вместе и это здорово!</a:t>
              </a:r>
              <a:endParaRPr lang="ru-RU"/>
            </a:p>
          </p:txBody>
        </p:sp>
        <p:sp>
          <p:nvSpPr>
            <p:cNvPr id="26634" name="Text Box 86"/>
            <p:cNvSpPr txBox="1">
              <a:spLocks noChangeArrowheads="1" noChangeShapeType="1"/>
            </p:cNvSpPr>
            <p:nvPr/>
          </p:nvSpPr>
          <p:spPr bwMode="auto">
            <a:xfrm>
              <a:off x="110651775" y="108396150"/>
              <a:ext cx="1187347" cy="324000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pPr>
                <a:spcAft>
                  <a:spcPts val="1000"/>
                </a:spcAft>
              </a:pPr>
              <a:r>
                <a:rPr lang="ru-RU" sz="1200" i="1">
                  <a:solidFill>
                    <a:srgbClr val="000000"/>
                  </a:solidFill>
                  <a:latin typeface="Franklin Gothic Demi" pitchFamily="34" charset="0"/>
                </a:rPr>
                <a:t>В этом номере:</a:t>
              </a:r>
              <a:endParaRPr lang="ru-RU"/>
            </a:p>
          </p:txBody>
        </p:sp>
        <p:grpSp>
          <p:nvGrpSpPr>
            <p:cNvPr id="26635" name="Group 87"/>
            <p:cNvGrpSpPr>
              <a:grpSpLocks/>
            </p:cNvGrpSpPr>
            <p:nvPr/>
          </p:nvGrpSpPr>
          <p:grpSpPr bwMode="auto">
            <a:xfrm>
              <a:off x="113711775" y="106272150"/>
              <a:ext cx="170831" cy="1165800"/>
              <a:chOff x="112099728" y="105931681"/>
              <a:chExt cx="170831" cy="1165800"/>
            </a:xfrm>
          </p:grpSpPr>
          <p:sp>
            <p:nvSpPr>
              <p:cNvPr id="26662" name="Rectangle 88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0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ru-RU"/>
              </a:p>
            </p:txBody>
          </p:sp>
          <p:sp>
            <p:nvSpPr>
              <p:cNvPr id="26663" name="Rectangle 89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0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ru-RU"/>
              </a:p>
            </p:txBody>
          </p:sp>
          <p:sp>
            <p:nvSpPr>
              <p:cNvPr id="26664" name="Rectangle 90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0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ru-RU"/>
              </a:p>
            </p:txBody>
          </p:sp>
        </p:grpSp>
        <p:grpSp>
          <p:nvGrpSpPr>
            <p:cNvPr id="26636" name="Group 91"/>
            <p:cNvGrpSpPr>
              <a:grpSpLocks/>
            </p:cNvGrpSpPr>
            <p:nvPr/>
          </p:nvGrpSpPr>
          <p:grpSpPr bwMode="auto">
            <a:xfrm>
              <a:off x="116735775" y="105480150"/>
              <a:ext cx="170420" cy="1163658"/>
              <a:chOff x="116843535" y="105289350"/>
              <a:chExt cx="170420" cy="1163658"/>
            </a:xfrm>
          </p:grpSpPr>
          <p:sp>
            <p:nvSpPr>
              <p:cNvPr id="26659" name="Rectangle 92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0033CC"/>
              </a:solidFill>
              <a:ln w="0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ru-RU"/>
              </a:p>
            </p:txBody>
          </p:sp>
          <p:sp>
            <p:nvSpPr>
              <p:cNvPr id="26660" name="Rectangle 93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0033CC"/>
              </a:solidFill>
              <a:ln w="0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ru-RU"/>
              </a:p>
            </p:txBody>
          </p:sp>
          <p:sp>
            <p:nvSpPr>
              <p:cNvPr id="26661" name="Rectangle 94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0033CC"/>
              </a:solidFill>
              <a:ln w="0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ru-RU"/>
              </a:p>
            </p:txBody>
          </p:sp>
        </p:grpSp>
        <p:pic>
          <p:nvPicPr>
            <p:cNvPr id="26637" name="Picture 95" descr="логотип газеты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15430" y="105372150"/>
              <a:ext cx="2049582" cy="23868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26638" name="Text Box 96"/>
            <p:cNvSpPr txBox="1">
              <a:spLocks noChangeArrowheads="1"/>
            </p:cNvSpPr>
            <p:nvPr/>
          </p:nvSpPr>
          <p:spPr bwMode="auto">
            <a:xfrm>
              <a:off x="110471775" y="110160150"/>
              <a:ext cx="1476000" cy="50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>
                <a:spcAft>
                  <a:spcPts val="400"/>
                </a:spcAft>
              </a:pPr>
              <a:r>
                <a:rPr lang="ru-RU" sz="1400" b="1">
                  <a:latin typeface="Times New Roman" pitchFamily="18" charset="0"/>
                </a:rPr>
                <a:t>Знаменательные даты — стр. </a:t>
              </a:r>
              <a:r>
                <a:rPr lang="en-US" sz="1400" b="1">
                  <a:latin typeface="Times New Roman" pitchFamily="18" charset="0"/>
                </a:rPr>
                <a:t>3-4</a:t>
              </a:r>
              <a:endParaRPr lang="ru-RU"/>
            </a:p>
          </p:txBody>
        </p:sp>
        <p:sp>
          <p:nvSpPr>
            <p:cNvPr id="26639" name="Text Box 97"/>
            <p:cNvSpPr txBox="1">
              <a:spLocks noChangeArrowheads="1"/>
            </p:cNvSpPr>
            <p:nvPr/>
          </p:nvSpPr>
          <p:spPr bwMode="auto">
            <a:xfrm>
              <a:off x="110471775" y="111312150"/>
              <a:ext cx="1512000" cy="57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26640" name="WordArt 98"/>
            <p:cNvSpPr>
              <a:spLocks noChangeArrowheads="1" noChangeShapeType="1" noTextEdit="1"/>
            </p:cNvSpPr>
            <p:nvPr/>
          </p:nvSpPr>
          <p:spPr bwMode="auto">
            <a:xfrm>
              <a:off x="113423775" y="105372150"/>
              <a:ext cx="2448000" cy="612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spc="72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Georgia"/>
                </a:rPr>
                <a:t>"Свежий</a:t>
              </a:r>
            </a:p>
          </p:txBody>
        </p:sp>
        <p:sp>
          <p:nvSpPr>
            <p:cNvPr id="26641" name="WordArt 99"/>
            <p:cNvSpPr>
              <a:spLocks noChangeArrowheads="1" noChangeShapeType="1" noTextEdit="1"/>
            </p:cNvSpPr>
            <p:nvPr/>
          </p:nvSpPr>
          <p:spPr bwMode="auto">
            <a:xfrm>
              <a:off x="114215775" y="106272150"/>
              <a:ext cx="2337975" cy="6535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spc="720">
                  <a:ln w="9525" algn="ctr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Georgia"/>
                </a:rPr>
                <a:t>взгляд"</a:t>
              </a:r>
            </a:p>
          </p:txBody>
        </p:sp>
        <p:sp>
          <p:nvSpPr>
            <p:cNvPr id="26642" name="Text Box 100"/>
            <p:cNvSpPr txBox="1">
              <a:spLocks noChangeArrowheads="1"/>
            </p:cNvSpPr>
            <p:nvPr/>
          </p:nvSpPr>
          <p:spPr bwMode="auto">
            <a:xfrm>
              <a:off x="110471775" y="109008150"/>
              <a:ext cx="1476000" cy="46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Обновление школы—стр. </a:t>
              </a:r>
              <a:r>
                <a:rPr lang="en-US" sz="1400" b="1">
                  <a:solidFill>
                    <a:srgbClr val="000000"/>
                  </a:solidFill>
                  <a:latin typeface="Times New Roman" pitchFamily="18" charset="0"/>
                </a:rPr>
                <a:t>1-2</a:t>
              </a:r>
              <a:endParaRPr lang="ru-RU"/>
            </a:p>
          </p:txBody>
        </p:sp>
        <p:sp>
          <p:nvSpPr>
            <p:cNvPr id="26643" name="Text Box 101"/>
            <p:cNvSpPr txBox="1">
              <a:spLocks noChangeArrowheads="1"/>
            </p:cNvSpPr>
            <p:nvPr/>
          </p:nvSpPr>
          <p:spPr bwMode="auto">
            <a:xfrm>
              <a:off x="114143775" y="107856150"/>
              <a:ext cx="2448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Franklin Gothic Book" pitchFamily="34" charset="0"/>
                </a:rPr>
                <a:t>10 </a:t>
              </a:r>
              <a:r>
                <a:rPr lang="ru-RU" sz="1000">
                  <a:solidFill>
                    <a:srgbClr val="000000"/>
                  </a:solidFill>
                  <a:latin typeface="Franklin Gothic Book" pitchFamily="34" charset="0"/>
                </a:rPr>
                <a:t>сентября </a:t>
              </a:r>
              <a:r>
                <a:rPr lang="en-US" sz="1000">
                  <a:solidFill>
                    <a:srgbClr val="000000"/>
                  </a:solidFill>
                  <a:latin typeface="Franklin Gothic Book" pitchFamily="34" charset="0"/>
                </a:rPr>
                <a:t>2012</a:t>
              </a:r>
              <a:endParaRPr lang="ru-RU"/>
            </a:p>
          </p:txBody>
        </p:sp>
        <p:sp>
          <p:nvSpPr>
            <p:cNvPr id="26644" name="Text Box 102"/>
            <p:cNvSpPr txBox="1">
              <a:spLocks noChangeArrowheads="1"/>
            </p:cNvSpPr>
            <p:nvPr/>
          </p:nvSpPr>
          <p:spPr bwMode="auto">
            <a:xfrm>
              <a:off x="111047775" y="105012150"/>
              <a:ext cx="6408000" cy="28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ru-RU" sz="1100">
                  <a:solidFill>
                    <a:srgbClr val="000000"/>
                  </a:solidFill>
                  <a:latin typeface="Franklin Gothic Book" pitchFamily="34" charset="0"/>
                </a:rPr>
                <a:t>Информационно-развлекательный вестник СОШ №12 ст. Михайловской Курганинского района.</a:t>
              </a:r>
            </a:p>
            <a:p>
              <a:endParaRPr lang="ru-RU"/>
            </a:p>
          </p:txBody>
        </p:sp>
        <p:sp>
          <p:nvSpPr>
            <p:cNvPr id="26645" name="Text Box 103"/>
            <p:cNvSpPr txBox="1">
              <a:spLocks noChangeArrowheads="1"/>
            </p:cNvSpPr>
            <p:nvPr/>
          </p:nvSpPr>
          <p:spPr bwMode="auto">
            <a:xfrm>
              <a:off x="110471775" y="114264150"/>
              <a:ext cx="3672000" cy="100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Информационно — развлекательный вестник МБОУ СОШ №12 ст. Михайловской</a:t>
              </a:r>
            </a:p>
            <a:p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Газета </a:t>
              </a:r>
              <a:r>
                <a:rPr lang="en-US" sz="900">
                  <a:solidFill>
                    <a:srgbClr val="000000"/>
                  </a:solidFill>
                  <a:latin typeface="Arial Narrow" pitchFamily="34" charset="0"/>
                </a:rPr>
                <a:t>«</a:t>
              </a:r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Свежий взгляд</a:t>
              </a:r>
              <a:r>
                <a:rPr lang="en-US" sz="900">
                  <a:solidFill>
                    <a:srgbClr val="000000"/>
                  </a:solidFill>
                  <a:latin typeface="Arial Narrow" pitchFamily="34" charset="0"/>
                </a:rPr>
                <a:t>» </a:t>
              </a:r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, №</a:t>
              </a:r>
              <a:r>
                <a:rPr lang="en-US" sz="9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, (</a:t>
              </a:r>
              <a:r>
                <a:rPr lang="en-US" sz="900">
                  <a:solidFill>
                    <a:srgbClr val="000000"/>
                  </a:solidFill>
                  <a:latin typeface="Arial Narrow" pitchFamily="34" charset="0"/>
                </a:rPr>
                <a:t>01</a:t>
              </a:r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 .</a:t>
              </a:r>
              <a:r>
                <a:rPr lang="en-US" sz="900">
                  <a:solidFill>
                    <a:srgbClr val="000000"/>
                  </a:solidFill>
                  <a:latin typeface="Arial Narrow" pitchFamily="34" charset="0"/>
                </a:rPr>
                <a:t>09</a:t>
              </a:r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. </a:t>
              </a:r>
              <a:r>
                <a:rPr lang="en-US" sz="900">
                  <a:solidFill>
                    <a:srgbClr val="000000"/>
                  </a:solidFill>
                  <a:latin typeface="Arial Narrow" pitchFamily="34" charset="0"/>
                </a:rPr>
                <a:t>2012</a:t>
              </a:r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) </a:t>
              </a:r>
            </a:p>
            <a:p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Гл. редактор –  Проскурин В.</a:t>
              </a:r>
            </a:p>
            <a:p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Зам. Редактора: Алексеева К., Живоглядова Э.</a:t>
              </a:r>
            </a:p>
            <a:p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Отдел корректировки – Вавилова О.</a:t>
              </a:r>
            </a:p>
            <a:p>
              <a:endParaRPr lang="en-US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r>
                <a:rPr lang="en-US" sz="900">
                  <a:solidFill>
                    <a:srgbClr val="000000"/>
                  </a:solidFill>
                  <a:latin typeface="Arial Narrow" pitchFamily="34" charset="0"/>
                </a:rPr>
                <a:t>Www.gazeta-sosh12.3dn.ru</a:t>
              </a:r>
            </a:p>
            <a:p>
              <a:endParaRPr lang="ru-RU"/>
            </a:p>
          </p:txBody>
        </p:sp>
        <p:sp>
          <p:nvSpPr>
            <p:cNvPr id="26646" name="Text Box 104"/>
            <p:cNvSpPr txBox="1">
              <a:spLocks noChangeArrowheads="1"/>
            </p:cNvSpPr>
            <p:nvPr/>
          </p:nvSpPr>
          <p:spPr bwMode="auto">
            <a:xfrm>
              <a:off x="114143775" y="114264150"/>
              <a:ext cx="3384000" cy="100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     Консультант – Бондарь О.М.</a:t>
              </a:r>
            </a:p>
            <a:p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Верстка –  Мирошниченко А. 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Газета издается  с </a:t>
              </a:r>
              <a:r>
                <a:rPr lang="en-US" sz="900">
                  <a:solidFill>
                    <a:srgbClr val="000000"/>
                  </a:solidFill>
                  <a:latin typeface="Franklin Gothic Book" pitchFamily="34" charset="0"/>
                </a:rPr>
                <a:t>1.04.2009 , 1 </a:t>
              </a:r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раз в месяц, распространяется    платно (стоимость этого выпуска – 1</a:t>
              </a:r>
              <a:r>
                <a:rPr lang="en-US" sz="900">
                  <a:solidFill>
                    <a:srgbClr val="000000"/>
                  </a:solidFill>
                  <a:latin typeface="Franklin Gothic Book" pitchFamily="34" charset="0"/>
                </a:rPr>
                <a:t>0 </a:t>
              </a:r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р.)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Редакция газеты расположена в библиотеке СОШ №12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Тираж — не менее 50 экз.</a:t>
              </a:r>
            </a:p>
            <a:p>
              <a:endParaRPr lang="ru-RU"/>
            </a:p>
          </p:txBody>
        </p:sp>
        <p:sp>
          <p:nvSpPr>
            <p:cNvPr id="26647" name="Text Box 105"/>
            <p:cNvSpPr txBox="1">
              <a:spLocks noChangeArrowheads="1"/>
            </p:cNvSpPr>
            <p:nvPr/>
          </p:nvSpPr>
          <p:spPr bwMode="auto">
            <a:xfrm>
              <a:off x="110471775" y="109584150"/>
              <a:ext cx="1512000" cy="50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Гордость школы — стр. </a:t>
              </a:r>
              <a:r>
                <a:rPr lang="en-US" sz="1400" b="1">
                  <a:solidFill>
                    <a:srgbClr val="000000"/>
                  </a:solidFill>
                  <a:latin typeface="Times New Roman" pitchFamily="18" charset="0"/>
                </a:rPr>
                <a:t>2-3</a:t>
              </a:r>
              <a:endParaRPr lang="ru-RU"/>
            </a:p>
          </p:txBody>
        </p:sp>
        <p:sp>
          <p:nvSpPr>
            <p:cNvPr id="26648" name="WordArt 106"/>
            <p:cNvSpPr>
              <a:spLocks noChangeArrowheads="1" noChangeShapeType="1" noTextEdit="1"/>
            </p:cNvSpPr>
            <p:nvPr/>
          </p:nvSpPr>
          <p:spPr bwMode="auto">
            <a:xfrm>
              <a:off x="114503775" y="107244150"/>
              <a:ext cx="1944000" cy="504000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 spc="-36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/>
                </a:rPr>
                <a:t>выпуск № 1</a:t>
              </a:r>
            </a:p>
          </p:txBody>
        </p:sp>
        <p:sp>
          <p:nvSpPr>
            <p:cNvPr id="26649" name="Text Box 107"/>
            <p:cNvSpPr txBox="1">
              <a:spLocks noChangeArrowheads="1"/>
            </p:cNvSpPr>
            <p:nvPr/>
          </p:nvSpPr>
          <p:spPr bwMode="auto">
            <a:xfrm>
              <a:off x="110471775" y="112824150"/>
              <a:ext cx="1512000" cy="57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26650" name="Text Box 108"/>
            <p:cNvSpPr txBox="1">
              <a:spLocks noChangeArrowheads="1"/>
            </p:cNvSpPr>
            <p:nvPr/>
          </p:nvSpPr>
          <p:spPr bwMode="auto">
            <a:xfrm>
              <a:off x="112055775" y="108576150"/>
              <a:ext cx="5472000" cy="273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ru-RU" sz="1100">
                  <a:solidFill>
                    <a:srgbClr val="000000"/>
                  </a:solidFill>
                  <a:latin typeface="Arial Narrow" pitchFamily="34" charset="0"/>
                </a:rPr>
                <a:t>Здравствуйте дорогие ученики. Мы рады приветствовать вас в этот замечательный день. Первое сентября – окончание самых долгих каникул. И, конечно же, наши ученики подготовились к нему.</a:t>
              </a:r>
            </a:p>
            <a:p>
              <a:r>
                <a:rPr lang="ru-RU" sz="1100">
                  <a:solidFill>
                    <a:srgbClr val="000000"/>
                  </a:solidFill>
                  <a:latin typeface="Arial Narrow" pitchFamily="34" charset="0"/>
                </a:rPr>
                <a:t>Особо важным этот день является для первоклассников, а также для наших выпускников. Для одних школьная жизнь только  начинается, для других - подходит к концу.</a:t>
              </a:r>
            </a:p>
            <a:p>
              <a:r>
                <a:rPr lang="ru-RU" sz="1100">
                  <a:solidFill>
                    <a:srgbClr val="000000"/>
                  </a:solidFill>
                  <a:latin typeface="Arial Narrow" pitchFamily="34" charset="0"/>
                </a:rPr>
                <a:t>Яркая праздничная линейка ожидает всех в этот день. Ребята подготовили свои выступления, директор скажет напутственные слова, настроив ребят на новый учебный год. Много увлекательных мероприятий и соревнований ожидает нас впереди.</a:t>
              </a:r>
            </a:p>
            <a:p>
              <a:pPr>
                <a:spcAft>
                  <a:spcPts val="1000"/>
                </a:spcAft>
              </a:pPr>
              <a:r>
                <a:rPr lang="ru-RU" sz="1100">
                  <a:solidFill>
                    <a:srgbClr val="000000"/>
                  </a:solidFill>
                  <a:latin typeface="Arial Narrow" pitchFamily="34" charset="0"/>
                </a:rPr>
                <a:t>И мы от всей редакции хотим пожелать всем удачи и хорошего настроения на весь учебный год!</a:t>
              </a:r>
            </a:p>
            <a:p>
              <a:pPr algn="r">
                <a:spcAft>
                  <a:spcPts val="1000"/>
                </a:spcAft>
              </a:pPr>
              <a:r>
                <a:rPr lang="ru-RU" sz="1100" b="1">
                  <a:solidFill>
                    <a:srgbClr val="000000"/>
                  </a:solidFill>
                  <a:latin typeface="Arial Narrow" pitchFamily="34" charset="0"/>
                </a:rPr>
                <a:t>Алёна Мирошниченко, </a:t>
              </a:r>
              <a:r>
                <a:rPr lang="en-US" sz="1100" b="1">
                  <a:solidFill>
                    <a:srgbClr val="000000"/>
                  </a:solidFill>
                  <a:latin typeface="Arial Narrow" pitchFamily="34" charset="0"/>
                </a:rPr>
                <a:t>11 “</a:t>
              </a:r>
              <a:r>
                <a:rPr lang="ru-RU" sz="1100" b="1">
                  <a:solidFill>
                    <a:srgbClr val="000000"/>
                  </a:solidFill>
                  <a:latin typeface="Arial Narrow" pitchFamily="34" charset="0"/>
                </a:rPr>
                <a:t>А</a:t>
              </a:r>
              <a:r>
                <a:rPr lang="en-US" sz="1100" b="1">
                  <a:solidFill>
                    <a:srgbClr val="000000"/>
                  </a:solidFill>
                  <a:latin typeface="Arial Narrow" pitchFamily="34" charset="0"/>
                </a:rPr>
                <a:t>”</a:t>
              </a:r>
              <a:endParaRPr lang="ru-RU"/>
            </a:p>
          </p:txBody>
        </p:sp>
        <p:sp>
          <p:nvSpPr>
            <p:cNvPr id="26651" name="Rectangle 109"/>
            <p:cNvSpPr>
              <a:spLocks noChangeArrowheads="1"/>
            </p:cNvSpPr>
            <p:nvPr/>
          </p:nvSpPr>
          <p:spPr bwMode="auto">
            <a:xfrm>
              <a:off x="119111775" y="112392150"/>
              <a:ext cx="4392000" cy="576000"/>
            </a:xfrm>
            <a:prstGeom prst="rect">
              <a:avLst/>
            </a:prstGeom>
            <a:solidFill>
              <a:srgbClr val="0033CC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26652" name="Text Box 110"/>
            <p:cNvSpPr txBox="1">
              <a:spLocks noChangeArrowheads="1"/>
            </p:cNvSpPr>
            <p:nvPr/>
          </p:nvSpPr>
          <p:spPr bwMode="auto">
            <a:xfrm>
              <a:off x="114547326" y="121056876"/>
              <a:ext cx="7633152" cy="34022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>
                <a:spcAft>
                  <a:spcPts val="1000"/>
                </a:spcAft>
              </a:pPr>
              <a:r>
                <a:rPr lang="ru-RU" sz="1200" b="1">
                  <a:solidFill>
                    <a:srgbClr val="000000"/>
                  </a:solidFill>
                  <a:latin typeface="Arial Narrow" pitchFamily="34" charset="0"/>
                </a:rPr>
                <a:t>ВЛИЯНИЕ ХАЙ-ТЕК-РЕВОЛЮЦИИ НА ЧЕЛОВЕЧЕСКИЙ МОЗГ.  </a:t>
              </a:r>
              <a:endParaRPr lang="ru-RU"/>
            </a:p>
          </p:txBody>
        </p:sp>
        <p:sp>
          <p:nvSpPr>
            <p:cNvPr id="26653" name="Text Box 111"/>
            <p:cNvSpPr txBox="1">
              <a:spLocks noChangeArrowheads="1" noChangeShapeType="1"/>
            </p:cNvSpPr>
            <p:nvPr/>
          </p:nvSpPr>
          <p:spPr bwMode="auto">
            <a:xfrm>
              <a:off x="110231550" y="123365100"/>
              <a:ext cx="1584000" cy="11232000"/>
            </a:xfrm>
            <a:prstGeom prst="rect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r>
                <a:rPr lang="en-US" sz="900">
                  <a:solidFill>
                    <a:srgbClr val="000000"/>
                  </a:solidFill>
                  <a:latin typeface="Franklin Gothic Book" pitchFamily="34" charset="0"/>
                </a:rPr>
                <a:t>1. </a:t>
              </a:r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На ладонь он ляжет весь,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Не часы, а стрелки есть,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Он в дороге пригодится,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С ним нигде не заблудиться.</a:t>
              </a:r>
            </a:p>
            <a:p>
              <a:pPr>
                <a:spcAft>
                  <a:spcPts val="1000"/>
                </a:spcAft>
              </a:pPr>
              <a:endParaRPr lang="ru-RU" sz="900">
                <a:solidFill>
                  <a:srgbClr val="000000"/>
                </a:solidFill>
                <a:latin typeface="Franklin Gothic Book" pitchFamily="34" charset="0"/>
              </a:endParaRPr>
            </a:p>
            <a:p>
              <a:r>
                <a:rPr lang="en-US" sz="900">
                  <a:solidFill>
                    <a:srgbClr val="000000"/>
                  </a:solidFill>
                  <a:latin typeface="Franklin Gothic Book" pitchFamily="34" charset="0"/>
                </a:rPr>
                <a:t>4. </a:t>
              </a:r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Через это препятствие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Приходится перепрыгивать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Лошади на скачках.</a:t>
              </a:r>
            </a:p>
            <a:p>
              <a:pPr>
                <a:spcAft>
                  <a:spcPts val="1000"/>
                </a:spcAft>
              </a:pPr>
              <a:endParaRPr lang="ru-RU" sz="900">
                <a:solidFill>
                  <a:srgbClr val="000000"/>
                </a:solidFill>
                <a:latin typeface="Franklin Gothic Book" pitchFamily="34" charset="0"/>
              </a:endParaRPr>
            </a:p>
            <a:p>
              <a:r>
                <a:rPr lang="en-US" sz="900">
                  <a:solidFill>
                    <a:srgbClr val="000000"/>
                  </a:solidFill>
                  <a:latin typeface="Franklin Gothic Book" pitchFamily="34" charset="0"/>
                </a:rPr>
                <a:t>5. </a:t>
              </a:r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В соревнованиях участвовать 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Каждый рад.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И ждут команды от судьи:</a:t>
              </a:r>
            </a:p>
            <a:p>
              <a:r>
                <a:rPr lang="en-US" sz="900">
                  <a:solidFill>
                    <a:srgbClr val="000000"/>
                  </a:solidFill>
                  <a:latin typeface="Franklin Gothic Book" pitchFamily="34" charset="0"/>
                </a:rPr>
                <a:t>«</a:t>
              </a:r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На __________ </a:t>
              </a:r>
              <a:r>
                <a:rPr lang="en-US" sz="900">
                  <a:solidFill>
                    <a:srgbClr val="000000"/>
                  </a:solidFill>
                  <a:latin typeface="Franklin Gothic Book" pitchFamily="34" charset="0"/>
                </a:rPr>
                <a:t>».</a:t>
              </a:r>
            </a:p>
            <a:p>
              <a:pPr>
                <a:spcAft>
                  <a:spcPts val="1000"/>
                </a:spcAft>
              </a:pPr>
              <a:endParaRPr lang="ru-RU" sz="900">
                <a:solidFill>
                  <a:srgbClr val="000000"/>
                </a:solidFill>
                <a:latin typeface="Franklin Gothic Book" pitchFamily="34" charset="0"/>
              </a:endParaRPr>
            </a:p>
            <a:p>
              <a:r>
                <a:rPr lang="en-US" sz="900">
                  <a:solidFill>
                    <a:srgbClr val="000000"/>
                  </a:solidFill>
                  <a:latin typeface="Franklin Gothic Book" pitchFamily="34" charset="0"/>
                </a:rPr>
                <a:t>7. </a:t>
              </a:r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В море ветром понесло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Лебединое крыло.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Паренёк стоит на вахте,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Он матрос на этой __________.</a:t>
              </a:r>
            </a:p>
            <a:p>
              <a:pPr>
                <a:spcAft>
                  <a:spcPts val="1000"/>
                </a:spcAft>
              </a:pPr>
              <a:endParaRPr lang="ru-RU" sz="900">
                <a:solidFill>
                  <a:srgbClr val="000000"/>
                </a:solidFill>
                <a:latin typeface="Franklin Gothic Book" pitchFamily="34" charset="0"/>
              </a:endParaRP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ПО ГОРИЗОНТАЛИ</a:t>
              </a:r>
            </a:p>
            <a:p>
              <a:pPr>
                <a:spcAft>
                  <a:spcPts val="1000"/>
                </a:spcAft>
              </a:pPr>
              <a:endParaRPr lang="ru-RU" sz="900">
                <a:solidFill>
                  <a:srgbClr val="000000"/>
                </a:solidFill>
                <a:latin typeface="Franklin Gothic Book" pitchFamily="34" charset="0"/>
              </a:endParaRPr>
            </a:p>
            <a:p>
              <a:r>
                <a:rPr lang="en-US" sz="900">
                  <a:solidFill>
                    <a:srgbClr val="000000"/>
                  </a:solidFill>
                  <a:latin typeface="Franklin Gothic Book" pitchFamily="34" charset="0"/>
                </a:rPr>
                <a:t>2. </a:t>
              </a:r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В воскресный день 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Пустынно в школе,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Бегут с мячом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Ребята в ___________</a:t>
              </a:r>
            </a:p>
            <a:p>
              <a:pPr>
                <a:spcAft>
                  <a:spcPts val="1000"/>
                </a:spcAft>
              </a:pPr>
              <a:endParaRPr lang="ru-RU" sz="900">
                <a:solidFill>
                  <a:srgbClr val="000000"/>
                </a:solidFill>
                <a:latin typeface="Franklin Gothic Book" pitchFamily="34" charset="0"/>
              </a:endParaRPr>
            </a:p>
            <a:p>
              <a:r>
                <a:rPr lang="en-US" sz="900">
                  <a:solidFill>
                    <a:srgbClr val="000000"/>
                  </a:solidFill>
                  <a:latin typeface="Franklin Gothic Book" pitchFamily="34" charset="0"/>
                </a:rPr>
                <a:t>3. </a:t>
              </a:r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И от ветра, и от зноя,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От дождя тебя укроет.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А как спать в ней сладко!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Что это? ______________</a:t>
              </a:r>
            </a:p>
            <a:p>
              <a:pPr>
                <a:spcAft>
                  <a:spcPts val="1000"/>
                </a:spcAft>
              </a:pPr>
              <a:endParaRPr lang="ru-RU" sz="900">
                <a:solidFill>
                  <a:srgbClr val="000000"/>
                </a:solidFill>
                <a:latin typeface="Franklin Gothic Book" pitchFamily="34" charset="0"/>
              </a:endParaRPr>
            </a:p>
            <a:p>
              <a:r>
                <a:rPr lang="en-US" sz="900">
                  <a:solidFill>
                    <a:srgbClr val="000000"/>
                  </a:solidFill>
                  <a:latin typeface="Franklin Gothic Book" pitchFamily="34" charset="0"/>
                </a:rPr>
                <a:t>4. </a:t>
              </a:r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Чтобы плавать 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Научиться быстрей,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Надо нам ходить в _______ .</a:t>
              </a:r>
            </a:p>
            <a:p>
              <a:pPr>
                <a:spcAft>
                  <a:spcPts val="1000"/>
                </a:spcAft>
              </a:pPr>
              <a:endParaRPr lang="ru-RU" sz="900">
                <a:solidFill>
                  <a:srgbClr val="000000"/>
                </a:solidFill>
                <a:latin typeface="Franklin Gothic Book" pitchFamily="34" charset="0"/>
              </a:endParaRPr>
            </a:p>
            <a:p>
              <a:r>
                <a:rPr lang="en-US" sz="900">
                  <a:solidFill>
                    <a:srgbClr val="000000"/>
                  </a:solidFill>
                  <a:latin typeface="Franklin Gothic Book" pitchFamily="34" charset="0"/>
                </a:rPr>
                <a:t>6. </a:t>
              </a:r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Станут два братца 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В речке купаться: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Вынырнут вместе,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Вместе нырнут.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Лодке не месте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Стоять не дают.</a:t>
              </a:r>
            </a:p>
            <a:p>
              <a:pPr>
                <a:spcAft>
                  <a:spcPts val="1000"/>
                </a:spcAft>
              </a:pPr>
              <a:endParaRPr lang="ru-RU" sz="900">
                <a:solidFill>
                  <a:srgbClr val="000000"/>
                </a:solidFill>
                <a:latin typeface="Franklin Gothic Book" pitchFamily="34" charset="0"/>
              </a:endParaRPr>
            </a:p>
            <a:p>
              <a:r>
                <a:rPr lang="en-US" sz="900">
                  <a:solidFill>
                    <a:srgbClr val="000000"/>
                  </a:solidFill>
                  <a:latin typeface="Franklin Gothic Book" pitchFamily="34" charset="0"/>
                </a:rPr>
                <a:t>8. </a:t>
              </a:r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Я смотрю не первый ряд: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По краям ладьи стоят,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Рядом вижу я коней,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Нет фигуры их хитрей,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Меж коней заключены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Наши храбрые слоны,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И ещё два поля есть,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А на них король и ___________ .</a:t>
              </a:r>
            </a:p>
            <a:p>
              <a:pPr>
                <a:spcAft>
                  <a:spcPts val="1000"/>
                </a:spcAft>
              </a:pPr>
              <a:endParaRPr lang="ru-RU" sz="900">
                <a:solidFill>
                  <a:srgbClr val="000000"/>
                </a:solidFill>
                <a:latin typeface="Franklin Gothic Book" pitchFamily="34" charset="0"/>
              </a:endParaRPr>
            </a:p>
            <a:p>
              <a:r>
                <a:rPr lang="en-US" sz="900">
                  <a:solidFill>
                    <a:srgbClr val="000000"/>
                  </a:solidFill>
                  <a:latin typeface="Franklin Gothic Book" pitchFamily="34" charset="0"/>
                </a:rPr>
                <a:t>9. </a:t>
              </a:r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В походы ходит с рюкзаком,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С собою носит теплый дом.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Готовит пищу на костре,</a:t>
              </a:r>
            </a:p>
            <a:p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Но не в кастрюле, а в ведре.</a:t>
              </a:r>
            </a:p>
            <a:p>
              <a:pPr>
                <a:spcAft>
                  <a:spcPts val="1000"/>
                </a:spcAft>
              </a:pPr>
              <a:endParaRPr lang="ru-RU" sz="900">
                <a:solidFill>
                  <a:srgbClr val="000000"/>
                </a:solidFill>
                <a:latin typeface="Franklin Gothic Book" pitchFamily="34" charset="0"/>
              </a:endParaRPr>
            </a:p>
            <a:p>
              <a:r>
                <a:rPr lang="en-US" sz="900">
                  <a:solidFill>
                    <a:srgbClr val="000000"/>
                  </a:solidFill>
                  <a:latin typeface="Franklin Gothic Book" pitchFamily="34" charset="0"/>
                </a:rPr>
                <a:t>10. </a:t>
              </a:r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Он в воротах стоит,</a:t>
              </a:r>
            </a:p>
            <a:p>
              <a:pPr>
                <a:spcAft>
                  <a:spcPts val="1000"/>
                </a:spcAft>
              </a:pPr>
              <a:r>
                <a:rPr lang="ru-RU" sz="900">
                  <a:solidFill>
                    <a:srgbClr val="000000"/>
                  </a:solidFill>
                  <a:latin typeface="Franklin Gothic Book" pitchFamily="34" charset="0"/>
                </a:rPr>
                <a:t>      От мяча их сторожит.</a:t>
              </a:r>
              <a:endParaRPr lang="ru-RU"/>
            </a:p>
          </p:txBody>
        </p:sp>
        <p:sp>
          <p:nvSpPr>
            <p:cNvPr id="26654" name="Text Box 112"/>
            <p:cNvSpPr txBox="1">
              <a:spLocks noChangeArrowheads="1"/>
            </p:cNvSpPr>
            <p:nvPr/>
          </p:nvSpPr>
          <p:spPr bwMode="auto">
            <a:xfrm>
              <a:off x="110471775" y="112104150"/>
              <a:ext cx="1476000" cy="50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26655" name="Rectangle 113"/>
            <p:cNvSpPr>
              <a:spLocks noChangeArrowheads="1"/>
            </p:cNvSpPr>
            <p:nvPr/>
          </p:nvSpPr>
          <p:spPr bwMode="auto">
            <a:xfrm>
              <a:off x="121741950" y="104832300"/>
              <a:ext cx="5112000" cy="576000"/>
            </a:xfrm>
            <a:prstGeom prst="rect">
              <a:avLst/>
            </a:prstGeom>
            <a:solidFill>
              <a:srgbClr val="0033CC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  <p:pic>
          <p:nvPicPr>
            <p:cNvPr id="26656" name="Picture 114" descr="1 сентября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11775" y="108648150"/>
              <a:ext cx="1944000" cy="145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26657" name="Text Box 115"/>
            <p:cNvSpPr txBox="1">
              <a:spLocks noChangeArrowheads="1" noChangeShapeType="1"/>
            </p:cNvSpPr>
            <p:nvPr/>
          </p:nvSpPr>
          <p:spPr bwMode="auto">
            <a:xfrm>
              <a:off x="112055775" y="111384150"/>
              <a:ext cx="5400000" cy="288000"/>
            </a:xfrm>
            <a:prstGeom prst="rect">
              <a:avLst/>
            </a:prstGeom>
            <a:solidFill>
              <a:srgbClr val="FFFFFF"/>
            </a:solidFill>
            <a:ln w="0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pPr algn="ctr"/>
              <a:r>
                <a:rPr lang="ru-RU" sz="1600" b="1">
                  <a:solidFill>
                    <a:srgbClr val="000000"/>
                  </a:solidFill>
                  <a:latin typeface="Franklin Gothic Book" pitchFamily="34" charset="0"/>
                </a:rPr>
                <a:t>И снова изменения – наша школа не стоит на месте!</a:t>
              </a:r>
              <a:endParaRPr lang="ru-RU"/>
            </a:p>
          </p:txBody>
        </p:sp>
        <p:sp>
          <p:nvSpPr>
            <p:cNvPr id="26658" name="Text Box 116"/>
            <p:cNvSpPr txBox="1">
              <a:spLocks noChangeArrowheads="1"/>
            </p:cNvSpPr>
            <p:nvPr/>
          </p:nvSpPr>
          <p:spPr bwMode="auto">
            <a:xfrm>
              <a:off x="112055775" y="111744150"/>
              <a:ext cx="5400000" cy="244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ru-RU" sz="1100">
                  <a:solidFill>
                    <a:srgbClr val="000000"/>
                  </a:solidFill>
                  <a:latin typeface="Arial Narrow" pitchFamily="34" charset="0"/>
                </a:rPr>
                <a:t>В нашей школе за прошедшие летние каникулы произошли большие изменения относительно ремонта. Почти все окна заменены на пластиковые, софиты над досками установлены во всех кабинетах, кроме того в некоторых классах заменены светильники, в коридорах и положен новый линолеум, но это еще не все обновления. Давайте подробней рассмотрим все, что наша школа приобрела к этому учебному году, а также узнаем, на какие средства это было куплено.</a:t>
              </a:r>
            </a:p>
            <a:p>
              <a:r>
                <a:rPr lang="ru-RU" sz="1100">
                  <a:solidFill>
                    <a:srgbClr val="000000"/>
                  </a:solidFill>
                  <a:latin typeface="Arial Narrow" pitchFamily="34" charset="0"/>
                </a:rPr>
                <a:t>Краевым бюджетом на нашу школу было выделено </a:t>
              </a:r>
              <a:r>
                <a:rPr lang="en-US" sz="1100">
                  <a:solidFill>
                    <a:srgbClr val="000000"/>
                  </a:solidFill>
                  <a:latin typeface="Arial Narrow" pitchFamily="34" charset="0"/>
                </a:rPr>
                <a:t>3</a:t>
              </a:r>
              <a:r>
                <a:rPr lang="ru-RU" sz="1100">
                  <a:solidFill>
                    <a:srgbClr val="000000"/>
                  </a:solidFill>
                  <a:latin typeface="Arial Narrow" pitchFamily="34" charset="0"/>
                </a:rPr>
                <a:t>тыс. рублей на замену оконных блоков, </a:t>
              </a:r>
              <a:r>
                <a:rPr lang="en-US" sz="1100">
                  <a:solidFill>
                    <a:srgbClr val="000000"/>
                  </a:solidFill>
                  <a:latin typeface="Arial Narrow" pitchFamily="34" charset="0"/>
                </a:rPr>
                <a:t>400 </a:t>
              </a:r>
              <a:r>
                <a:rPr lang="ru-RU" sz="1100">
                  <a:solidFill>
                    <a:srgbClr val="000000"/>
                  </a:solidFill>
                  <a:latin typeface="Arial Narrow" pitchFamily="34" charset="0"/>
                </a:rPr>
                <a:t>тыс. рублей было выделено законодательным собранием на ремонт внутренних  уборных школы. Спонсорскую помощь на укладку плиточки в здании школы, на входе, а также на линолеум в старом здании оказали КФХ </a:t>
              </a:r>
              <a:r>
                <a:rPr lang="en-US" sz="1100">
                  <a:solidFill>
                    <a:srgbClr val="000000"/>
                  </a:solidFill>
                  <a:latin typeface="Arial Narrow" pitchFamily="34" charset="0"/>
                </a:rPr>
                <a:t>«</a:t>
              </a:r>
              <a:r>
                <a:rPr lang="ru-RU" sz="1100">
                  <a:solidFill>
                    <a:srgbClr val="000000"/>
                  </a:solidFill>
                  <a:latin typeface="Arial Narrow" pitchFamily="34" charset="0"/>
                </a:rPr>
                <a:t>А. П. Баранов</a:t>
              </a:r>
              <a:r>
                <a:rPr lang="en-US" sz="1100">
                  <a:solidFill>
                    <a:srgbClr val="000000"/>
                  </a:solidFill>
                  <a:latin typeface="Arial Narrow" pitchFamily="34" charset="0"/>
                </a:rPr>
                <a:t>» </a:t>
              </a:r>
              <a:r>
                <a:rPr lang="ru-RU" sz="1100">
                  <a:solidFill>
                    <a:srgbClr val="000000"/>
                  </a:solidFill>
                  <a:latin typeface="Arial Narrow" pitchFamily="34" charset="0"/>
                </a:rPr>
                <a:t>и СПК </a:t>
              </a:r>
              <a:r>
                <a:rPr lang="en-US" sz="1100">
                  <a:solidFill>
                    <a:srgbClr val="000000"/>
                  </a:solidFill>
                  <a:latin typeface="Arial Narrow" pitchFamily="34" charset="0"/>
                </a:rPr>
                <a:t>«</a:t>
              </a:r>
              <a:r>
                <a:rPr lang="ru-RU" sz="1100">
                  <a:solidFill>
                    <a:srgbClr val="000000"/>
                  </a:solidFill>
                  <a:latin typeface="Arial Narrow" pitchFamily="34" charset="0"/>
                </a:rPr>
                <a:t>Синюхинский рыбколхоз, за что мы благодарим их от лица всей школы.  Светильники и софиты были приобретены за счет средств районного бюджета. </a:t>
              </a:r>
            </a:p>
            <a:p>
              <a:pPr algn="r"/>
              <a:r>
                <a:rPr lang="ru-RU" sz="1100" b="1">
                  <a:solidFill>
                    <a:srgbClr val="000000"/>
                  </a:solidFill>
                  <a:latin typeface="Arial Narrow" pitchFamily="34" charset="0"/>
                </a:rPr>
                <a:t>Окончание—стр.</a:t>
              </a:r>
              <a:r>
                <a:rPr lang="en-US" sz="1100" b="1">
                  <a:solidFill>
                    <a:srgbClr val="000000"/>
                  </a:solidFill>
                  <a:latin typeface="Arial Narrow" pitchFamily="34" charset="0"/>
                </a:rPr>
                <a:t>2</a:t>
              </a:r>
              <a:endParaRPr lang="ru-RU"/>
            </a:p>
          </p:txBody>
        </p:sp>
      </p:grpSp>
      <p:pic>
        <p:nvPicPr>
          <p:cNvPr id="26666" name="Picture 42" descr="20 00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" y="692150"/>
            <a:ext cx="3978275" cy="5661025"/>
          </a:xfrm>
          <a:prstGeom prst="rect">
            <a:avLst/>
          </a:prstGeom>
          <a:noFill/>
        </p:spPr>
      </p:pic>
      <p:pic>
        <p:nvPicPr>
          <p:cNvPr id="26667" name="Picture 4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6"/>
          <a:stretch>
            <a:fillRect/>
          </a:stretch>
        </p:blipFill>
        <p:spPr bwMode="auto">
          <a:xfrm rot="748337">
            <a:off x="4643438" y="765175"/>
            <a:ext cx="4075112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8" name="Picture 44" descr="обложка буклета олимпиад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58473">
            <a:off x="4932363" y="2708275"/>
            <a:ext cx="2962275" cy="3932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395288" y="476250"/>
            <a:ext cx="8353425" cy="6121400"/>
          </a:xfrm>
          <a:prstGeom prst="rect">
            <a:avLst/>
          </a:prstGeom>
          <a:solidFill>
            <a:srgbClr val="FFCC99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0066"/>
                </a:solidFill>
              </a:rPr>
              <a:t>Информационные стенды</a:t>
            </a:r>
          </a:p>
        </p:txBody>
      </p:sp>
      <p:pic>
        <p:nvPicPr>
          <p:cNvPr id="27651" name="Picture 5" descr="SAM_294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73064">
            <a:off x="6296025" y="1557338"/>
            <a:ext cx="284797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SAM_29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51721">
            <a:off x="323850" y="1412875"/>
            <a:ext cx="284638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DSC012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4076700"/>
            <a:ext cx="3048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 descr="SAM_278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2060575"/>
            <a:ext cx="39592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9" descr="SAM_278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0550" y="3860800"/>
            <a:ext cx="25495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ChangeArrowheads="1"/>
          </p:cNvSpPr>
          <p:nvPr/>
        </p:nvSpPr>
        <p:spPr bwMode="auto">
          <a:xfrm>
            <a:off x="395288" y="476250"/>
            <a:ext cx="8353425" cy="6121400"/>
          </a:xfrm>
          <a:prstGeom prst="rect">
            <a:avLst/>
          </a:prstGeom>
          <a:solidFill>
            <a:srgbClr val="FFCC99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000066"/>
                </a:solidFill>
              </a:rPr>
              <a:t>Внеурочная деятельность в рамках ФГОС</a:t>
            </a:r>
          </a:p>
        </p:txBody>
      </p:sp>
      <p:pic>
        <p:nvPicPr>
          <p:cNvPr id="28675" name="Picture 2" descr="D:\документы 2012-2013 уч.г\Библиотека 2012\библ фото\DSC015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75329">
            <a:off x="6075363" y="1277938"/>
            <a:ext cx="2379662" cy="2117725"/>
          </a:xfrm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93682">
            <a:off x="4176713" y="1549400"/>
            <a:ext cx="1798637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284538"/>
            <a:ext cx="28797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3"/>
          <p:cNvSpPr txBox="1">
            <a:spLocks noChangeArrowheads="1"/>
          </p:cNvSpPr>
          <p:nvPr/>
        </p:nvSpPr>
        <p:spPr bwMode="auto">
          <a:xfrm>
            <a:off x="5226050" y="5508625"/>
            <a:ext cx="2376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000066"/>
                </a:solidFill>
                <a:latin typeface="Calibri" pitchFamily="34" charset="0"/>
              </a:rPr>
              <a:t>Кружок «В мире книг»</a:t>
            </a:r>
          </a:p>
          <a:p>
            <a:pPr algn="ctr"/>
            <a:r>
              <a:rPr lang="ru-RU">
                <a:solidFill>
                  <a:srgbClr val="000066"/>
                </a:solidFill>
                <a:latin typeface="Calibri" pitchFamily="34" charset="0"/>
              </a:rPr>
              <a:t>СОШ № 8</a:t>
            </a:r>
          </a:p>
        </p:txBody>
      </p:sp>
      <p:pic>
        <p:nvPicPr>
          <p:cNvPr id="28679" name="Рисунок 1" descr="F:\фото_кружок\IMG_25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12345">
            <a:off x="771525" y="1330325"/>
            <a:ext cx="3106738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Рисунок 3" descr="F:\фото_кружок\IMG_258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03416">
            <a:off x="684213" y="3213100"/>
            <a:ext cx="31654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 Box 12"/>
          <p:cNvSpPr txBox="1">
            <a:spLocks noChangeArrowheads="1"/>
          </p:cNvSpPr>
          <p:nvPr/>
        </p:nvSpPr>
        <p:spPr bwMode="auto">
          <a:xfrm>
            <a:off x="2411413" y="5661025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8682" name="Text Box 13"/>
          <p:cNvSpPr txBox="1">
            <a:spLocks noChangeArrowheads="1"/>
          </p:cNvSpPr>
          <p:nvPr/>
        </p:nvSpPr>
        <p:spPr bwMode="auto">
          <a:xfrm>
            <a:off x="1763713" y="5722938"/>
            <a:ext cx="3024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66"/>
                </a:solidFill>
                <a:latin typeface="Calibri" pitchFamily="34" charset="0"/>
              </a:rPr>
              <a:t>Кружок «Планета знаний» СОШ №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395288" y="476250"/>
            <a:ext cx="8353425" cy="6121400"/>
          </a:xfrm>
          <a:prstGeom prst="rect">
            <a:avLst/>
          </a:prstGeom>
          <a:solidFill>
            <a:srgbClr val="FFCC99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Закончить  хочу нашими любимыми изречениями: </a:t>
            </a:r>
            <a:br>
              <a:rPr lang="ru-RU" sz="400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</a:br>
            <a:endParaRPr lang="ru-RU" sz="4000" smtClean="0">
              <a:solidFill>
                <a:srgbClr val="000066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263" eaLnBrk="1" hangingPunct="1">
              <a:lnSpc>
                <a:spcPct val="95000"/>
              </a:lnSpc>
              <a:spcAft>
                <a:spcPts val="1000"/>
              </a:spcAft>
            </a:pPr>
            <a:r>
              <a:rPr lang="ru-RU" sz="250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«Делай то, что любишь и люби то, что делаешь», </a:t>
            </a:r>
          </a:p>
          <a:p>
            <a:pPr indent="449263" eaLnBrk="1" hangingPunct="1">
              <a:lnSpc>
                <a:spcPct val="95000"/>
              </a:lnSpc>
              <a:spcAft>
                <a:spcPts val="1000"/>
              </a:spcAft>
            </a:pPr>
            <a:r>
              <a:rPr lang="ru-RU" sz="250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«Не горишь сам – не зажжешь других», </a:t>
            </a:r>
          </a:p>
          <a:p>
            <a:pPr indent="449263" eaLnBrk="1" hangingPunct="1">
              <a:lnSpc>
                <a:spcPct val="95000"/>
              </a:lnSpc>
              <a:spcAft>
                <a:spcPts val="1000"/>
              </a:spcAft>
            </a:pPr>
            <a:r>
              <a:rPr lang="ru-RU" sz="250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«Библиотекарь ХХI века: действовать в режиме опережающего развития», </a:t>
            </a:r>
          </a:p>
          <a:p>
            <a:pPr indent="449263" eaLnBrk="1" hangingPunct="1">
              <a:lnSpc>
                <a:spcPct val="95000"/>
              </a:lnSpc>
              <a:spcAft>
                <a:spcPts val="1000"/>
              </a:spcAft>
            </a:pPr>
            <a:r>
              <a:rPr lang="ru-RU" sz="250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«Кто умеет мечтать – тот понимает мир. Мечта – это предвидение будущего»,</a:t>
            </a:r>
          </a:p>
          <a:p>
            <a:pPr indent="449263" eaLnBrk="1" hangingPunct="1">
              <a:lnSpc>
                <a:spcPct val="95000"/>
              </a:lnSpc>
              <a:spcAft>
                <a:spcPts val="1000"/>
              </a:spcAft>
            </a:pPr>
            <a:r>
              <a:rPr lang="ru-RU" sz="250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«Творчество – основа профессионализма библиотечных кадров».</a:t>
            </a:r>
          </a:p>
          <a:p>
            <a:pPr indent="449263" eaLnBrk="1" hangingPunct="1">
              <a:lnSpc>
                <a:spcPct val="95000"/>
              </a:lnSpc>
              <a:spcAft>
                <a:spcPts val="1000"/>
              </a:spcAft>
            </a:pPr>
            <a:r>
              <a:rPr lang="ru-RU" sz="2500" smtClean="0">
                <a:ea typeface="Calibri" pitchFamily="34" charset="0"/>
                <a:cs typeface="Times New Roman" pitchFamily="18" charset="0"/>
              </a:rPr>
              <a:t>	</a:t>
            </a:r>
          </a:p>
          <a:p>
            <a:pPr indent="449263" eaLnBrk="1" hangingPunct="1">
              <a:lnSpc>
                <a:spcPct val="80000"/>
              </a:lnSpc>
            </a:pPr>
            <a:endParaRPr lang="ru-RU" sz="250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ChangeArrowheads="1"/>
          </p:cNvSpPr>
          <p:nvPr/>
        </p:nvSpPr>
        <p:spPr bwMode="auto">
          <a:xfrm>
            <a:off x="395288" y="476250"/>
            <a:ext cx="8353425" cy="6121400"/>
          </a:xfrm>
          <a:prstGeom prst="rect">
            <a:avLst/>
          </a:prstGeom>
          <a:solidFill>
            <a:srgbClr val="FFCC99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Автор шаблона – Коровина И.Н.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Использованы ресурсы: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Фон </a:t>
            </a:r>
            <a:r>
              <a:rPr lang="ru-RU" sz="1800" u="sng" dirty="0">
                <a:hlinkClick r:id="rId2"/>
              </a:rPr>
              <a:t>http://</a:t>
            </a:r>
            <a:r>
              <a:rPr lang="ru-RU" sz="1800" u="sng" dirty="0" smtClean="0">
                <a:hlinkClick r:id="rId2"/>
              </a:rPr>
              <a:t>kartinki-na-rabochiy-stol.ru/1285618905_1220983320_autumn_vine_maple_and_lichensid_3_img12159.html</a:t>
            </a: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Листья</a:t>
            </a:r>
            <a:r>
              <a:rPr lang="ru-RU" dirty="0" smtClean="0"/>
              <a:t> </a:t>
            </a:r>
            <a:r>
              <a:rPr lang="ru-RU" sz="1800" u="sng" dirty="0">
                <a:hlinkClick r:id="rId3"/>
              </a:rPr>
              <a:t>http://citatyi.ru/8280994_img35309.html</a:t>
            </a:r>
            <a:endParaRPr lang="ru-RU" sz="1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395288" y="476250"/>
            <a:ext cx="8353425" cy="6121400"/>
          </a:xfrm>
          <a:prstGeom prst="rect">
            <a:avLst/>
          </a:prstGeom>
          <a:solidFill>
            <a:srgbClr val="FFCC99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292100"/>
          </a:xfrm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algn="just" eaLnBrk="1" hangingPunct="1"/>
            <a:r>
              <a:rPr lang="ru-RU" sz="4000" b="1" smtClean="0"/>
              <a:t>Творец книги – автор,</a:t>
            </a:r>
            <a:br>
              <a:rPr lang="ru-RU" sz="4000" b="1" smtClean="0"/>
            </a:br>
            <a:r>
              <a:rPr lang="ru-RU" sz="4000" b="1" smtClean="0"/>
              <a:t>Творец её судьбы – библиотекарь.</a:t>
            </a:r>
            <a:br>
              <a:rPr lang="ru-RU" sz="4000" b="1" smtClean="0"/>
            </a:br>
            <a:r>
              <a:rPr lang="ru-RU" sz="4000" b="1" smtClean="0"/>
              <a:t>                                                         В.Гюго</a:t>
            </a:r>
          </a:p>
        </p:txBody>
      </p:sp>
      <p:sp>
        <p:nvSpPr>
          <p:cNvPr id="15366" name="Объект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0066"/>
                </a:solidFill>
              </a:rPr>
              <a:t>Наш состав:</a:t>
            </a:r>
          </a:p>
          <a:p>
            <a:pPr eaLnBrk="1" hangingPunct="1"/>
            <a:r>
              <a:rPr lang="ru-RU" sz="2400" smtClean="0">
                <a:solidFill>
                  <a:srgbClr val="000066"/>
                </a:solidFill>
              </a:rPr>
              <a:t>Методист РИМЦ – 1</a:t>
            </a:r>
          </a:p>
          <a:p>
            <a:pPr eaLnBrk="1" hangingPunct="1"/>
            <a:r>
              <a:rPr lang="ru-RU" sz="2400" smtClean="0">
                <a:solidFill>
                  <a:srgbClr val="000066"/>
                </a:solidFill>
              </a:rPr>
              <a:t>Школьные библиотекари – 26</a:t>
            </a:r>
          </a:p>
          <a:p>
            <a:pPr algn="ctr" eaLnBrk="1" hangingPunct="1"/>
            <a:r>
              <a:rPr lang="ru-RU" sz="2400" smtClean="0">
                <a:solidFill>
                  <a:srgbClr val="000066"/>
                </a:solidFill>
              </a:rPr>
              <a:t>Образование:</a:t>
            </a:r>
          </a:p>
          <a:p>
            <a:pPr algn="ctr" eaLnBrk="1" hangingPunct="1"/>
            <a:endParaRPr lang="ru-RU" smtClean="0">
              <a:solidFill>
                <a:srgbClr val="000066"/>
              </a:solidFill>
            </a:endParaRPr>
          </a:p>
        </p:txBody>
      </p:sp>
      <p:graphicFrame>
        <p:nvGraphicFramePr>
          <p:cNvPr id="15363" name="Диаграмма 3"/>
          <p:cNvGraphicFramePr>
            <a:graphicFrameLocks/>
          </p:cNvGraphicFramePr>
          <p:nvPr/>
        </p:nvGraphicFramePr>
        <p:xfrm>
          <a:off x="2051050" y="3500438"/>
          <a:ext cx="4968875" cy="310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r:id="rId3" imgW="4968671" imgH="3243353" progId="Excel.Chart.8">
                  <p:embed/>
                </p:oleObj>
              </mc:Choice>
              <mc:Fallback>
                <p:oleObj r:id="rId3" imgW="4968671" imgH="3243353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3500438"/>
                        <a:ext cx="4968875" cy="310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95288" y="476250"/>
            <a:ext cx="8353425" cy="6121400"/>
          </a:xfrm>
          <a:prstGeom prst="rect">
            <a:avLst/>
          </a:prstGeom>
          <a:solidFill>
            <a:srgbClr val="FFCC99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66"/>
                </a:solidFill>
              </a:rPr>
              <a:t>Деление библиотекарей по стажу работы</a:t>
            </a:r>
          </a:p>
        </p:txBody>
      </p:sp>
      <p:graphicFrame>
        <p:nvGraphicFramePr>
          <p:cNvPr id="16386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r:id="rId3" imgW="8230313" imgH="4523624" progId="Excel.Chart.8">
                  <p:embed/>
                </p:oleObj>
              </mc:Choice>
              <mc:Fallback>
                <p:oleObj r:id="rId3" imgW="8230313" imgH="4523624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395288" y="476250"/>
            <a:ext cx="8353425" cy="6121400"/>
          </a:xfrm>
          <a:prstGeom prst="rect">
            <a:avLst/>
          </a:prstGeom>
          <a:solidFill>
            <a:srgbClr val="FFCC99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b="1" smtClean="0">
                <a:solidFill>
                  <a:srgbClr val="000066"/>
                </a:solidFill>
              </a:rPr>
              <a:t>Занятость библиотекарей</a:t>
            </a:r>
            <a:r>
              <a:rPr lang="ru-RU" sz="4000" smtClean="0">
                <a:solidFill>
                  <a:srgbClr val="632523"/>
                </a:solidFill>
              </a:rPr>
              <a:t/>
            </a:r>
            <a:br>
              <a:rPr lang="ru-RU" sz="4000" smtClean="0">
                <a:solidFill>
                  <a:srgbClr val="632523"/>
                </a:solidFill>
              </a:rPr>
            </a:br>
            <a:r>
              <a:rPr lang="ru-RU" sz="4000" smtClean="0">
                <a:solidFill>
                  <a:srgbClr val="632523"/>
                </a:solidFill>
              </a:rPr>
              <a:t/>
            </a:r>
            <a:br>
              <a:rPr lang="ru-RU" sz="4000" smtClean="0">
                <a:solidFill>
                  <a:srgbClr val="632523"/>
                </a:solidFill>
              </a:rPr>
            </a:br>
            <a:endParaRPr lang="ru-RU" sz="4000" smtClean="0">
              <a:solidFill>
                <a:srgbClr val="632523"/>
              </a:solidFill>
            </a:endParaRPr>
          </a:p>
        </p:txBody>
      </p:sp>
      <p:graphicFrame>
        <p:nvGraphicFramePr>
          <p:cNvPr id="17410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r:id="rId3" imgW="8230313" imgH="4523624" progId="Excel.Chart.8">
                  <p:embed/>
                </p:oleObj>
              </mc:Choice>
              <mc:Fallback>
                <p:oleObj r:id="rId3" imgW="8230313" imgH="4523624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7"/>
          <p:cNvSpPr>
            <a:spLocks noChangeArrowheads="1"/>
          </p:cNvSpPr>
          <p:nvPr/>
        </p:nvSpPr>
        <p:spPr bwMode="auto">
          <a:xfrm>
            <a:off x="395288" y="476250"/>
            <a:ext cx="8353425" cy="6121400"/>
          </a:xfrm>
          <a:prstGeom prst="rect">
            <a:avLst/>
          </a:prstGeom>
          <a:solidFill>
            <a:srgbClr val="FFCC99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66"/>
                </a:solidFill>
              </a:rPr>
              <a:t>Статистика</a:t>
            </a:r>
          </a:p>
        </p:txBody>
      </p:sp>
      <p:graphicFrame>
        <p:nvGraphicFramePr>
          <p:cNvPr id="18450" name="Group 1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690814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Фонд литературы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134690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Учебники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135727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Количество читателей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9866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395288" y="476250"/>
            <a:ext cx="8353425" cy="6121400"/>
          </a:xfrm>
          <a:prstGeom prst="rect">
            <a:avLst/>
          </a:prstGeom>
          <a:solidFill>
            <a:srgbClr val="FFCC99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0066"/>
                </a:solidFill>
              </a:rPr>
              <a:t>Цели и задачи: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000066"/>
                </a:solidFill>
              </a:rPr>
              <a:t>обеспечение участникам общеобразовательного процесса – обучающимся, педагогическим работникам, родителям обучающихся - доступ к информации, знаниям, идеям, культурным ценностям посредством использования библиотечно-информационных ресурсов образовательных организаций на различных носителях :бумажном, магнитном, цифровом и на иных носителях.</a:t>
            </a:r>
          </a:p>
          <a:p>
            <a:pPr eaLnBrk="1" hangingPunct="1"/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395288" y="476250"/>
            <a:ext cx="8353425" cy="6121400"/>
          </a:xfrm>
          <a:prstGeom prst="rect">
            <a:avLst/>
          </a:prstGeom>
          <a:solidFill>
            <a:srgbClr val="FFCC99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008063"/>
          </a:xfrm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66"/>
                </a:solidFill>
              </a:rPr>
              <a:t>Внедрение ИКТ  в работу школьных библиотек</a:t>
            </a:r>
          </a:p>
        </p:txBody>
      </p:sp>
      <p:pic>
        <p:nvPicPr>
          <p:cNvPr id="20483" name="Picture 7" descr="SAM_29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33845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DSC0847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2663" y="1628775"/>
            <a:ext cx="367188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6" descr="C:\Users\Библиотека\Desktop\библиотека2\DSC054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221163"/>
            <a:ext cx="33845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395288" y="476250"/>
            <a:ext cx="8353425" cy="6121400"/>
          </a:xfrm>
          <a:prstGeom prst="rect">
            <a:avLst/>
          </a:prstGeom>
          <a:solidFill>
            <a:srgbClr val="FFCC99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647700"/>
          </a:xfrm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66"/>
                </a:solidFill>
              </a:rPr>
              <a:t>Электронные книжные выставки</a:t>
            </a:r>
          </a:p>
        </p:txBody>
      </p:sp>
      <p:pic>
        <p:nvPicPr>
          <p:cNvPr id="21507" name="Picture 5" descr="DSC0014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3860800"/>
            <a:ext cx="3386137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SAM_11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3311525" cy="2484438"/>
          </a:xfrm>
          <a:prstGeom prst="rect">
            <a:avLst/>
          </a:prstGeom>
          <a:noFill/>
        </p:spPr>
      </p:pic>
      <p:pic>
        <p:nvPicPr>
          <p:cNvPr id="21510" name="Picture 6" descr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21590">
            <a:off x="3924300" y="1916113"/>
            <a:ext cx="4565650" cy="3427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395288" y="476250"/>
            <a:ext cx="8353425" cy="6121400"/>
          </a:xfrm>
          <a:prstGeom prst="rect">
            <a:avLst/>
          </a:prstGeom>
          <a:solidFill>
            <a:srgbClr val="FFCC99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079500"/>
          </a:xfrm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66"/>
                </a:solidFill>
              </a:rPr>
              <a:t>Участие в творческих конкурсах, конференциях, акциях</a:t>
            </a:r>
          </a:p>
        </p:txBody>
      </p:sp>
      <p:pic>
        <p:nvPicPr>
          <p:cNvPr id="22531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812088" y="5013325"/>
            <a:ext cx="809625" cy="1143000"/>
          </a:xfrm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773238"/>
            <a:ext cx="212566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4149725"/>
            <a:ext cx="142557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950913" y="1431925"/>
            <a:ext cx="2541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611188" y="1936750"/>
            <a:ext cx="668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2536" name="Text Box 12"/>
          <p:cNvSpPr txBox="1">
            <a:spLocks noChangeArrowheads="1"/>
          </p:cNvSpPr>
          <p:nvPr/>
        </p:nvSpPr>
        <p:spPr bwMode="auto">
          <a:xfrm>
            <a:off x="539750" y="1865313"/>
            <a:ext cx="576103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>
                <a:solidFill>
                  <a:srgbClr val="000066"/>
                </a:solidFill>
              </a:rPr>
              <a:t>Всероссийский конкурс-фестиваль </a:t>
            </a:r>
          </a:p>
          <a:p>
            <a:pPr marL="342900" indent="-342900"/>
            <a:r>
              <a:rPr lang="ru-RU">
                <a:solidFill>
                  <a:srgbClr val="000066"/>
                </a:solidFill>
              </a:rPr>
              <a:t>«Дети и книга».</a:t>
            </a:r>
          </a:p>
          <a:p>
            <a:pPr marL="342900" indent="-342900">
              <a:buFontTx/>
              <a:buAutoNum type="arabicPeriod" startAt="2"/>
            </a:pPr>
            <a:r>
              <a:rPr lang="ru-RU">
                <a:solidFill>
                  <a:srgbClr val="000066"/>
                </a:solidFill>
              </a:rPr>
              <a:t>Открытая всероссийская олимпиада </a:t>
            </a:r>
          </a:p>
          <a:p>
            <a:pPr marL="342900" indent="-342900"/>
            <a:r>
              <a:rPr lang="ru-RU">
                <a:solidFill>
                  <a:srgbClr val="000066"/>
                </a:solidFill>
              </a:rPr>
              <a:t>«Отечественная война 1812 года».</a:t>
            </a:r>
          </a:p>
          <a:p>
            <a:pPr marL="342900" indent="-342900">
              <a:buFontTx/>
              <a:buAutoNum type="arabicPeriod" startAt="3"/>
            </a:pPr>
            <a:r>
              <a:rPr lang="ru-RU">
                <a:solidFill>
                  <a:srgbClr val="000066"/>
                </a:solidFill>
              </a:rPr>
              <a:t>Международный литературно-художественный</a:t>
            </a:r>
          </a:p>
          <a:p>
            <a:pPr marL="342900" indent="-342900"/>
            <a:r>
              <a:rPr lang="ru-RU">
                <a:solidFill>
                  <a:srgbClr val="000066"/>
                </a:solidFill>
              </a:rPr>
              <a:t> конкурс «Гренадёры, вперед».</a:t>
            </a:r>
          </a:p>
          <a:p>
            <a:pPr marL="342900" indent="-342900"/>
            <a:r>
              <a:rPr lang="ru-RU">
                <a:solidFill>
                  <a:srgbClr val="000066"/>
                </a:solidFill>
              </a:rPr>
              <a:t>4. Детский литературный конкурс «Содействие».</a:t>
            </a:r>
          </a:p>
          <a:p>
            <a:pPr marL="342900" indent="-342900"/>
            <a:r>
              <a:rPr lang="ru-RU">
                <a:solidFill>
                  <a:srgbClr val="000066"/>
                </a:solidFill>
              </a:rPr>
              <a:t>5. Межрегиональный конкурс исследовательских, </a:t>
            </a:r>
          </a:p>
          <a:p>
            <a:pPr marL="342900" indent="-342900"/>
            <a:r>
              <a:rPr lang="ru-RU">
                <a:solidFill>
                  <a:srgbClr val="000066"/>
                </a:solidFill>
              </a:rPr>
              <a:t>    реферативных и творческих работ учащихся</a:t>
            </a:r>
          </a:p>
          <a:p>
            <a:pPr marL="342900" indent="-342900"/>
            <a:r>
              <a:rPr lang="ru-RU">
                <a:solidFill>
                  <a:srgbClr val="000066"/>
                </a:solidFill>
              </a:rPr>
              <a:t>    «Культура и дети».</a:t>
            </a:r>
          </a:p>
          <a:p>
            <a:pPr marL="342900" indent="-342900"/>
            <a:r>
              <a:rPr lang="ru-RU">
                <a:solidFill>
                  <a:srgbClr val="000066"/>
                </a:solidFill>
              </a:rPr>
              <a:t>6. Московский Международный Форум</a:t>
            </a:r>
          </a:p>
          <a:p>
            <a:pPr marL="342900" indent="-342900"/>
            <a:r>
              <a:rPr lang="ru-RU">
                <a:solidFill>
                  <a:srgbClr val="000066"/>
                </a:solidFill>
              </a:rPr>
              <a:t>    «Одаренные дети – будущее России».</a:t>
            </a:r>
          </a:p>
          <a:p>
            <a:pPr marL="342900" indent="-342900"/>
            <a:r>
              <a:rPr lang="ru-RU">
                <a:solidFill>
                  <a:srgbClr val="000066"/>
                </a:solidFill>
              </a:rPr>
              <a:t>7. Всероссийский детский творческий конкурс </a:t>
            </a:r>
          </a:p>
          <a:p>
            <a:pPr marL="342900" indent="-342900"/>
            <a:r>
              <a:rPr lang="ru-RU">
                <a:solidFill>
                  <a:srgbClr val="000066"/>
                </a:solidFill>
              </a:rPr>
              <a:t>    «Святые заступники России».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980</Words>
  <Application>Microsoft Office PowerPoint</Application>
  <PresentationFormat>Экран (4:3)</PresentationFormat>
  <Paragraphs>146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Диаграмма Microsoft Excel</vt:lpstr>
      <vt:lpstr>Работа школьных библиотекарей в помощь информационному образовательному пространству</vt:lpstr>
      <vt:lpstr>Творец книги – автор, Творец её судьбы – библиотекарь.                                                          В.Гюго</vt:lpstr>
      <vt:lpstr>Деление библиотекарей по стажу работы</vt:lpstr>
      <vt:lpstr>  Занятость библиотекарей  </vt:lpstr>
      <vt:lpstr>Статистика</vt:lpstr>
      <vt:lpstr>Цели и задачи:</vt:lpstr>
      <vt:lpstr>Внедрение ИКТ  в работу школьных библиотек</vt:lpstr>
      <vt:lpstr>Электронные книжные выставки</vt:lpstr>
      <vt:lpstr>Участие в творческих конкурсах, конференциях, акциях</vt:lpstr>
      <vt:lpstr>О нас пишут в СМИ</vt:lpstr>
      <vt:lpstr>Библиотеки в виртуальном пространстве</vt:lpstr>
      <vt:lpstr>Издательская деятельность библиотек</vt:lpstr>
      <vt:lpstr>Презентация PowerPoint</vt:lpstr>
      <vt:lpstr>Информационные стенды</vt:lpstr>
      <vt:lpstr>Внеурочная деятельность в рамках ФГОС</vt:lpstr>
      <vt:lpstr>Закончить  хочу нашими любимыми изречениями: 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Мария Лищеновская</cp:lastModifiedBy>
  <cp:revision>25</cp:revision>
  <dcterms:created xsi:type="dcterms:W3CDTF">2013-01-09T12:42:40Z</dcterms:created>
  <dcterms:modified xsi:type="dcterms:W3CDTF">2013-10-28T12:51:34Z</dcterms:modified>
</cp:coreProperties>
</file>