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9" r:id="rId4"/>
    <p:sldId id="271" r:id="rId5"/>
    <p:sldId id="273" r:id="rId6"/>
    <p:sldId id="257" r:id="rId7"/>
    <p:sldId id="258" r:id="rId8"/>
    <p:sldId id="260" r:id="rId9"/>
    <p:sldId id="261" r:id="rId10"/>
    <p:sldId id="274" r:id="rId11"/>
    <p:sldId id="262" r:id="rId12"/>
    <p:sldId id="263" r:id="rId13"/>
    <p:sldId id="275" r:id="rId14"/>
    <p:sldId id="27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2052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46B8A-6FAC-4D30-9EAF-807404E41A91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DC33E-D3EB-4058-ABB8-516652028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65415-2FD5-4C38-B7EE-0636AE0EABD8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68C4B-A805-4A33-ABF0-4186793DF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44965-4022-465B-9F70-677B929E5C7F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F586A-6B1A-4A31-99F8-EC7B5CEEE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41A8F-63F9-4337-99C5-E1B3D6144720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ADA7B-365F-431E-B6E6-6130B69B6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E5D0B-E477-4579-9C6C-1D46E4D2D510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72ED1-0707-4FD5-AB52-1726B7621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EBB9-203E-4CE0-8072-C7021742F4F5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F140D-D116-49BD-8450-238CDF2EC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3414F-E223-4FAD-B592-3466E384010C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6BB60-D87B-49F9-B164-3470DB4AB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F3F97-C4B8-44DD-8D09-EA6FC5E9EEAF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18624-AF7F-4A2F-A744-FF02CD783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755B7-6801-4ED9-90AF-90DDDE32BAC3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8FB0C-B7D6-4FE9-A833-34307B9E0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E919B-F5EF-4D89-8709-84CEC168850F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99A47-475A-45BA-BFBB-18F0ADB68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11856-F28E-4B4B-8A5B-F27324C7C304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D3EFF-7259-4674-AB53-8716716244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89A29D-E886-4E16-9961-C11242681A50}" type="datetimeFigureOut">
              <a:rPr lang="ru-RU"/>
              <a:pPr>
                <a:defRPr/>
              </a:pPr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56A611-C057-49F0-A162-A27E2A64D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740396" cy="6858000"/>
          </a:xfrm>
        </p:spPr>
        <p:txBody>
          <a:bodyPr/>
          <a:lstStyle/>
          <a:p>
            <a:pPr marL="18288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РЕФЛЕКСИВНЫЕ ТЕХНОЛОГИИ В РАБОТЕ ПРАКТИЧЕСКОГО ПСИХОЛОГА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sz="2400" dirty="0" smtClean="0"/>
              <a:t>Арцимович И.В. </a:t>
            </a:r>
            <a:br>
              <a:rPr lang="ru-RU" sz="2400" dirty="0" smtClean="0"/>
            </a:br>
            <a:r>
              <a:rPr lang="ru-RU" sz="2400" dirty="0"/>
              <a:t>к. </a:t>
            </a:r>
            <a:r>
              <a:rPr lang="ru-RU" sz="2400" dirty="0" err="1"/>
              <a:t>псх.н</a:t>
            </a:r>
            <a:r>
              <a:rPr lang="ru-RU" sz="2400" dirty="0"/>
              <a:t>. доц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r>
              <a:rPr lang="ru-RU" sz="2400" dirty="0" smtClean="0"/>
              <a:t>Армавир АГПА</a:t>
            </a:r>
            <a:endParaRPr lang="ru-RU" sz="2400" dirty="0"/>
          </a:p>
        </p:txBody>
      </p:sp>
      <p:pic>
        <p:nvPicPr>
          <p:cNvPr id="5123" name="Picture 2" descr="http://soyuz-pisatelei.ru/_fr/22/7501538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64238" y="3916363"/>
            <a:ext cx="3179762" cy="294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247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/>
              <a:t>Психологические характеристики рефлексии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sz="quarter" idx="13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способность рефлексии изменять содержания сознания;</a:t>
            </a:r>
          </a:p>
          <a:p>
            <a:pPr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способность рефлексии изменять структуры сознания;</a:t>
            </a:r>
          </a:p>
          <a:p>
            <a:pPr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механизм дифференциации человеческого «Я»;</a:t>
            </a:r>
          </a:p>
          <a:p>
            <a:pPr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неповторимая целостность;</a:t>
            </a:r>
          </a:p>
          <a:p>
            <a:pPr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процесс переосмысления, самопознания и саморазвития;</a:t>
            </a:r>
          </a:p>
          <a:p>
            <a:pPr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механизм рефлексивной регуляции собственного поведения;</a:t>
            </a:r>
          </a:p>
          <a:p>
            <a:pPr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повышение эффективности в социуме;</a:t>
            </a:r>
          </a:p>
          <a:p>
            <a:pPr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выполнение функции снижения неопределенности в выборе типовой программы</a:t>
            </a:r>
            <a:r>
              <a:rPr lang="ru-RU" sz="2400" smtClean="0"/>
              <a:t>;</a:t>
            </a:r>
          </a:p>
          <a:p>
            <a:pPr algn="just"/>
            <a:r>
              <a:rPr lang="ru-RU" sz="3600" smtClean="0"/>
              <a:t>способствует взрослению и обретению зрелости;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7" cy="90872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/>
              <a:t>КАК РАЗВИВАЕТСЯ РЕФЛЕКСИЯ</a:t>
            </a:r>
            <a:r>
              <a:rPr lang="ru-RU" sz="4800" dirty="0"/>
              <a:t>?</a:t>
            </a:r>
            <a:endParaRPr lang="ru-RU" dirty="0"/>
          </a:p>
        </p:txBody>
      </p:sp>
      <p:sp>
        <p:nvSpPr>
          <p:cNvPr id="15363" name="Объект 2"/>
          <p:cNvSpPr>
            <a:spLocks noGrp="1"/>
          </p:cNvSpPr>
          <p:nvPr>
            <p:ph sz="quarter" idx="13"/>
          </p:nvPr>
        </p:nvSpPr>
        <p:spPr>
          <a:xfrm>
            <a:off x="179388" y="1125538"/>
            <a:ext cx="8964612" cy="5732462"/>
          </a:xfrm>
        </p:spPr>
        <p:txBody>
          <a:bodyPr/>
          <a:lstStyle/>
          <a:p>
            <a:r>
              <a:rPr lang="ru-RU" sz="2800" smtClean="0"/>
              <a:t>Дошкольный возраст — период неразвитой, спонтанной рефлексии.</a:t>
            </a:r>
          </a:p>
          <a:p>
            <a:r>
              <a:rPr lang="ru-RU" sz="2800" smtClean="0"/>
              <a:t> Младший школьный возраст - интеллектуальная рефлексия.</a:t>
            </a:r>
          </a:p>
          <a:p>
            <a:r>
              <a:rPr lang="ru-RU" sz="2800" smtClean="0"/>
              <a:t>Подростковый возраст - личностная рефлексия.</a:t>
            </a:r>
          </a:p>
          <a:p>
            <a:r>
              <a:rPr lang="ru-RU" sz="2800" smtClean="0"/>
              <a:t>Юношеский возраст – личностная рефлексия</a:t>
            </a:r>
          </a:p>
          <a:p>
            <a:pPr>
              <a:buFont typeface="Georgia" pitchFamily="18" charset="0"/>
              <a:buNone/>
            </a:pPr>
            <a:endParaRPr lang="ru-RU" sz="2800" b="1" smtClean="0"/>
          </a:p>
          <a:p>
            <a:pPr>
              <a:buFont typeface="Georgia" pitchFamily="18" charset="0"/>
              <a:buNone/>
            </a:pPr>
            <a:r>
              <a:rPr lang="ru-RU" sz="2800" b="1" smtClean="0"/>
              <a:t>Сензитивный период в развитии рефлексии – подростковый и юношеский возраст</a:t>
            </a:r>
            <a:r>
              <a:rPr lang="ru-RU" sz="2800" smtClean="0"/>
              <a:t>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5273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/>
              <a:t>КАК И ЧЕРЕЗ ЧТО ОСУЩЕСТВЛЯЕТСЯ РАЗВИТИЕ РЕФЛЕКСИИ?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sz="quarter" idx="13"/>
          </p:nvPr>
        </p:nvSpPr>
        <p:spPr>
          <a:xfrm>
            <a:off x="0" y="1484313"/>
            <a:ext cx="8964613" cy="5373687"/>
          </a:xfrm>
        </p:spPr>
        <p:txBody>
          <a:bodyPr/>
          <a:lstStyle/>
          <a:p>
            <a:r>
              <a:rPr lang="ru-RU" sz="2800" b="1" i="1" smtClean="0"/>
              <a:t>Получение практического опыта </a:t>
            </a:r>
            <a:r>
              <a:rPr lang="ru-RU" sz="2800" smtClean="0"/>
              <a:t>(обучение и воспитание, самообучение и самовоспитание, обучаемость, воспитуемость, обученность, воспитанность).</a:t>
            </a:r>
          </a:p>
          <a:p>
            <a:r>
              <a:rPr lang="ru-RU" sz="2800" b="1" i="1" smtClean="0"/>
              <a:t>Наблюдение и рефлексирование </a:t>
            </a:r>
            <a:r>
              <a:rPr lang="ru-RU" sz="2800" smtClean="0"/>
              <a:t>(интроспекция, мыслительные операции, умные эмоции, эмоциональный интеллект, ситуативная, ретроспективная, перспективная виды рефлексии, удовлетворенность потребностей, знаниевая и умениевая основа).</a:t>
            </a:r>
          </a:p>
          <a:p>
            <a:r>
              <a:rPr lang="ru-RU" sz="2800" b="1" i="1" smtClean="0"/>
              <a:t>Выводы.</a:t>
            </a:r>
            <a:endParaRPr lang="ru-RU" sz="2800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60350"/>
            <a:ext cx="9144000" cy="6337300"/>
          </a:xfrm>
        </p:spPr>
        <p:txBody>
          <a:bodyPr rtlCol="0">
            <a:normAutofit fontScale="92500" lnSpcReduction="1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Основная цель и задача работы психолога -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это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максимальное содействие психическому, личностному и индивидуальному развитию школьников, обеспечивающее им к моменту окончания школы психологическую готовность к самоопределению в самостоятельной взрослой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жизни.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сделать это становится возможным тогда когда мы вместе с ребенком </a:t>
            </a:r>
            <a:r>
              <a:rPr lang="ru-RU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простраиваем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его жизненное пространство, научаем его думать правильно, думать рефлексивно, делать правильные выборы, научаем его быть правильно активным и нести при этом ответственность за свои дела, поступки,  за свою жизнь!!!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2"/>
          <p:cNvSpPr>
            <a:spLocks noGrp="1"/>
          </p:cNvSpPr>
          <p:nvPr>
            <p:ph sz="quarter" idx="13"/>
          </p:nvPr>
        </p:nvSpPr>
        <p:spPr>
          <a:xfrm>
            <a:off x="0" y="731838"/>
            <a:ext cx="9144000" cy="3475037"/>
          </a:xfrm>
        </p:spPr>
        <p:txBody>
          <a:bodyPr/>
          <a:lstStyle/>
          <a:p>
            <a:pPr marL="44450" indent="0" algn="ctr">
              <a:buFont typeface="Georgia" pitchFamily="18" charset="0"/>
              <a:buNone/>
            </a:pPr>
            <a:r>
              <a:rPr lang="ru-RU" sz="4400" b="1" smtClean="0"/>
              <a:t>СПАСИБО ЗА ВНИМАНИЕ!</a:t>
            </a:r>
          </a:p>
        </p:txBody>
      </p:sp>
      <p:pic>
        <p:nvPicPr>
          <p:cNvPr id="18435" name="Picture 2" descr="http://im7-tub-ru.yandex.net/i?id=157631438-71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7825" y="1916113"/>
            <a:ext cx="3744913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http://im2-tub-ru.yandex.net/i?id=98705724-39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29088" y="3063875"/>
            <a:ext cx="4691062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2014" cy="71435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/>
              <a:t>21 век: проблемы и последствия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836613"/>
            <a:ext cx="9144000" cy="6021387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Глобальные кризисы (экономический, антропологический, экологический, климатический, пищевой, социальный  и др.).</a:t>
            </a:r>
          </a:p>
          <a:p>
            <a:pPr marL="548640" lvl="1"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Быстрая смена технологических укладов.</a:t>
            </a:r>
          </a:p>
          <a:p>
            <a:pPr marL="548640" lvl="1"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Противоречия между общностями.</a:t>
            </a:r>
          </a:p>
          <a:p>
            <a:pPr marL="548640" lvl="1"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Классовые противоречия.</a:t>
            </a:r>
          </a:p>
          <a:p>
            <a:pPr marL="548640" lvl="1"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Межнациональные противоречия.</a:t>
            </a:r>
          </a:p>
          <a:p>
            <a:pPr marL="548640" lvl="1"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Религиозные противоречия.</a:t>
            </a:r>
          </a:p>
          <a:p>
            <a:pPr marL="548640" lvl="1"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Международные противоречия.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Проблема ценностей.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Последствия </a:t>
            </a:r>
          </a:p>
          <a:p>
            <a:pPr marL="548640" lvl="1"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Деградация экономики.</a:t>
            </a:r>
          </a:p>
          <a:p>
            <a:pPr marL="548640" lvl="1"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Криминализация общества.</a:t>
            </a:r>
          </a:p>
          <a:p>
            <a:pPr marL="548640" lvl="1"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Зомбированность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общественного сознания.</a:t>
            </a:r>
          </a:p>
          <a:p>
            <a:pPr marL="822960" lvl="2"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Догма об "обществе потребления".</a:t>
            </a:r>
          </a:p>
          <a:p>
            <a:pPr marL="822960" lvl="2"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Догма о необходимости насилия. </a:t>
            </a:r>
          </a:p>
          <a:p>
            <a:pPr marL="822960" lvl="2"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Догма о государстве.</a:t>
            </a:r>
          </a:p>
          <a:p>
            <a:pPr marL="822960" lvl="2"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Догма о демократии. И др.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760" y="0"/>
            <a:ext cx="8768728" cy="1556792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/>
              <a:t>В контексте глобальной эволюции –</a:t>
            </a:r>
            <a:r>
              <a:rPr lang="ru-RU" sz="3600" dirty="0" err="1" smtClean="0"/>
              <a:t>Big</a:t>
            </a:r>
            <a:r>
              <a:rPr lang="ru-RU" sz="3600" dirty="0" smtClean="0"/>
              <a:t> </a:t>
            </a:r>
            <a:r>
              <a:rPr lang="ru-RU" sz="3600" dirty="0" err="1" smtClean="0"/>
              <a:t>History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7171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14313" y="1600200"/>
            <a:ext cx="5000625" cy="5257800"/>
          </a:xfrm>
        </p:spPr>
        <p:txBody>
          <a:bodyPr/>
          <a:lstStyle/>
          <a:p>
            <a:r>
              <a:rPr lang="ru-RU" smtClean="0"/>
              <a:t>Динамика смены эволюционных этапов ускоряется. Если построить кривую, описывающую эту динамику, то в ближайшее десятилетие она выходит в так называемую вертикаль Снукса – Панова, согласно которой история подходит к точке сингулярности, бифуркации, перелома. Это значит, что цивилизация не сможет дальше развиваться, «карабкаясь» вверх по вертикали, и человечество в ближайшее время ждут какие-то качественные изменения. </a:t>
            </a:r>
          </a:p>
          <a:p>
            <a:endParaRPr lang="ru-RU" smtClean="0"/>
          </a:p>
        </p:txBody>
      </p:sp>
      <p:pic>
        <p:nvPicPr>
          <p:cNvPr id="7172" name="Содержимое 4"/>
          <p:cNvPicPr>
            <a:picLocks noGrp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86375" y="1428750"/>
            <a:ext cx="3286125" cy="2500313"/>
          </a:xfrm>
        </p:spPr>
      </p:pic>
      <p:sp>
        <p:nvSpPr>
          <p:cNvPr id="7173" name="Прямоугольник 5"/>
          <p:cNvSpPr>
            <a:spLocks noChangeArrowheads="1"/>
          </p:cNvSpPr>
          <p:nvPr/>
        </p:nvSpPr>
        <p:spPr bwMode="auto">
          <a:xfrm>
            <a:off x="5214938" y="4071938"/>
            <a:ext cx="350043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Заведующий лабораторией психологии общения и психосемантики факультета психологии МГУ </a:t>
            </a:r>
          </a:p>
          <a:p>
            <a:r>
              <a:rPr lang="ru-RU"/>
              <a:t>доктор психологических наук, профессор Виктор Петренко.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Georgia" pitchFamily="18" charset="0"/>
              <a:buNone/>
            </a:pPr>
            <a:endParaRPr lang="ru-RU" smtClean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294967295"/>
          </p:nvPr>
        </p:nvSpPr>
        <p:spPr>
          <a:xfrm>
            <a:off x="4270375" y="357188"/>
            <a:ext cx="4549775" cy="6311900"/>
          </a:xfr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21 век –это «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психозойская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эра» – 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эра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доминирования психологических практик и технологий, направленных на самого человека, а не на его технологическое обеспечение, которое, достигнув определенного уровня, не будет так экстенсивно развиваться.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813" y="500063"/>
            <a:ext cx="23812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Прямоугольник 9"/>
          <p:cNvSpPr>
            <a:spLocks noChangeArrowheads="1"/>
          </p:cNvSpPr>
          <p:nvPr/>
        </p:nvSpPr>
        <p:spPr bwMode="auto">
          <a:xfrm>
            <a:off x="357188" y="3571875"/>
            <a:ext cx="4000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Асмолов А.Г. — доктор психологических наук, профессор, заведующий кафедрой психологии личности МГУ.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01122" cy="796908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Почему современных детей трудно учить и воспитывать?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14313" y="1341438"/>
            <a:ext cx="8429625" cy="5516562"/>
          </a:xfrm>
        </p:spPr>
        <p:txBody>
          <a:bodyPr rtlCol="0">
            <a:normAutofit fontScale="85000" lnSpcReduction="2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Информационные технологии.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СМИ.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Кризис образовательной системы.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Дети – индиго.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Семейный кризис.</a:t>
            </a:r>
          </a:p>
          <a:p>
            <a:pPr marL="548640" lvl="1"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бедность, разводы, социальное сиротство; алкоголизм;</a:t>
            </a:r>
          </a:p>
          <a:p>
            <a:pPr marL="548640" lvl="1"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педагогика насилия, семейный шантаж, рэкет; </a:t>
            </a:r>
          </a:p>
          <a:p>
            <a:pPr marL="548640" lvl="1"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увеличивается число отказных детей, в семьях "новых" дети растут с искаженными ценностями;</a:t>
            </a:r>
          </a:p>
          <a:p>
            <a:pPr marL="548640" lvl="1"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отсутствие у родителей и интереса к жизни своих детей, отказ родителей от познания своего ребенка, его индивидуальности, что влечет отсутствие помощи в самоопределении, саморазвитии, ощущении себя достойной внимания личностью; </a:t>
            </a:r>
          </a:p>
          <a:p>
            <a:pPr marL="548640" lvl="1"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отказ от признания ребенка личностью; </a:t>
            </a:r>
          </a:p>
          <a:p>
            <a:pPr marL="548640" lvl="1"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отсутствие духовной близости между родителями и детьми, понимания, доверительных взаимоотношений;</a:t>
            </a:r>
          </a:p>
          <a:p>
            <a:pPr marL="548640" lvl="1"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непонимание сегодняшней социальной ситуации духовного кризиса, отсутствие знаний и путей выхода из сложившейся ситуации;</a:t>
            </a:r>
          </a:p>
          <a:p>
            <a:pPr marL="548640" lvl="1"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особая острота проблемы "отцов и детей", осложненная устремленностью современных детей к независимости;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92479" cy="980728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Афоризмы о мышлении</a:t>
            </a:r>
            <a:endParaRPr lang="ru-RU" dirty="0"/>
          </a:p>
        </p:txBody>
      </p:sp>
      <p:sp>
        <p:nvSpPr>
          <p:cNvPr id="10243" name="Объект 2"/>
          <p:cNvSpPr>
            <a:spLocks noGrp="1"/>
          </p:cNvSpPr>
          <p:nvPr>
            <p:ph sz="quarter" idx="13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ru-RU" sz="2400" smtClean="0"/>
              <a:t>Все мы люди разумные, все наделены тем, что называется разум или просто — мозги, все имеем способность думать, анализировать, размышлять.</a:t>
            </a:r>
          </a:p>
          <a:p>
            <a:r>
              <a:rPr lang="ru-RU" sz="2400" b="1" smtClean="0"/>
              <a:t>Разум</a:t>
            </a:r>
            <a:r>
              <a:rPr lang="ru-RU" sz="2400" smtClean="0"/>
              <a:t> — это такой инструмент, который позволяет проводить какие-то манипуляции, операции с мыслями.</a:t>
            </a:r>
          </a:p>
          <a:p>
            <a:r>
              <a:rPr lang="ru-RU" sz="2400" smtClean="0"/>
              <a:t>Мыслить — значит беседовать с самим собой. (И. Кант)</a:t>
            </a:r>
          </a:p>
          <a:p>
            <a:r>
              <a:rPr lang="ru-RU" sz="2400" i="1" smtClean="0"/>
              <a:t>Видеть и чувствовать — это быть; размышлять — это жить. (В. Шекспир)</a:t>
            </a:r>
          </a:p>
          <a:p>
            <a:r>
              <a:rPr lang="ru-RU" sz="2400" i="1" smtClean="0"/>
              <a:t>Ваше время ограничено, не тратьте его, живя другой жизнью. Не попадайтесь на крючок вероучения, которое существует на мышлении других людей. (Стив Джобс)</a:t>
            </a:r>
          </a:p>
          <a:p>
            <a:r>
              <a:rPr lang="ru-RU" sz="2400" i="1" smtClean="0"/>
              <a:t>Если Вы хотите изменить свою реальность, то Вы должны изменить свое мышление.  (Кийосаке Роберт)</a:t>
            </a:r>
            <a:endParaRPr lang="ru-RU" sz="2400" smtClean="0"/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0"/>
            <a:ext cx="6512511" cy="76470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Статусы о рефлексии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052513"/>
            <a:ext cx="9144000" cy="5805487"/>
          </a:xfrm>
        </p:spPr>
        <p:txBody>
          <a:bodyPr rtlCol="0">
            <a:normAutofit fontScale="925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 теми, кому больно, не спорят. Боль, как физическая, так и душевная, лишает человека способности мыслить трезво.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знания человека в беспорядочном состоянии, то чем больше их у него, тем сильнее расстраивается его мышление.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Эмоции враждебны чистому мышлению.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человек поймёт себя, то его быстрее поймут и другие люди. Самый сложный путь — это путь к себе.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Рискните думать самостоятельно. В ответ вы получите гораздо больше счастья, мудрости, правды и красоты.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знания человека в беспорядочном состоянии, то чем больше их у него, тем сильнее расстраивается его мышление.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Дожили, люди уже рефлексировать сами ленятся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ефлексия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это разговор, своеобразный диалог с самим собой, которым не умеют пользоваться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>
            <a:normAutofit fontScale="90000"/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/>
              <a:t>ЧТО ТАКОЕ РЕФЛЕКСИЯ?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4294967295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ru-RU" smtClean="0"/>
              <a:t>Основа мыследеятельности, сущностью которой является открытие "смысла".</a:t>
            </a:r>
          </a:p>
          <a:p>
            <a:r>
              <a:rPr lang="ru-RU" smtClean="0"/>
              <a:t>Непременный признак любого действия, претендующего на целесообразность и разумность.</a:t>
            </a:r>
          </a:p>
          <a:p>
            <a:r>
              <a:rPr lang="ru-RU" smtClean="0"/>
              <a:t>Рефлексия – это процесс, свойство, состояние.</a:t>
            </a:r>
          </a:p>
          <a:p>
            <a:r>
              <a:rPr lang="ru-RU" smtClean="0"/>
              <a:t>Обращенность психики на саму себя.</a:t>
            </a:r>
          </a:p>
          <a:p>
            <a:r>
              <a:rPr lang="ru-RU" smtClean="0"/>
              <a:t>Механизм взаимопонимания - осмысление субъектом того, какими средствами и почему он произвел то или иное впечатление на партнера по общению.</a:t>
            </a:r>
          </a:p>
          <a:p>
            <a:r>
              <a:rPr lang="ru-RU" smtClean="0"/>
              <a:t>Это процесс удвоенного, зеркального взаимоотображения субъектов, содержанием коего выступает воспроизведение, воссоздание особенностей друг друга.</a:t>
            </a:r>
          </a:p>
          <a:p>
            <a:r>
              <a:rPr lang="ru-RU" smtClean="0"/>
              <a:t>Основа процесса самопознания, саморазвития, самосовершенствования, самореализации человека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0" y="260648"/>
            <a:ext cx="8892480" cy="792088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КАКИЕ </a:t>
            </a:r>
            <a:r>
              <a:rPr lang="ru-RU" sz="2800" dirty="0"/>
              <a:t>ФУНКЦИИ ВЫПОЛНЯЕТ РЕФЛЕКСИЯ?</a:t>
            </a:r>
          </a:p>
        </p:txBody>
      </p:sp>
      <p:sp>
        <p:nvSpPr>
          <p:cNvPr id="13315" name="Объект 2"/>
          <p:cNvSpPr>
            <a:spLocks noGrp="1"/>
          </p:cNvSpPr>
          <p:nvPr>
            <p:ph sz="quarter" idx="13"/>
          </p:nvPr>
        </p:nvSpPr>
        <p:spPr>
          <a:xfrm>
            <a:off x="0" y="1268413"/>
            <a:ext cx="8964613" cy="5589587"/>
          </a:xfrm>
        </p:spPr>
        <p:txBody>
          <a:bodyPr/>
          <a:lstStyle/>
          <a:p>
            <a:r>
              <a:rPr lang="ru-RU" sz="2800" smtClean="0"/>
              <a:t>Регуляция психического процесса, отношений, деятельности</a:t>
            </a:r>
          </a:p>
          <a:p>
            <a:r>
              <a:rPr lang="ru-RU" sz="2800" smtClean="0"/>
              <a:t>сравнение</a:t>
            </a:r>
          </a:p>
          <a:p>
            <a:r>
              <a:rPr lang="ru-RU" sz="2800" smtClean="0"/>
              <a:t>отыскание причин</a:t>
            </a:r>
          </a:p>
          <a:p>
            <a:r>
              <a:rPr lang="ru-RU" sz="2800" smtClean="0"/>
              <a:t>построение схем коррекции процессов мышления и деятельности</a:t>
            </a:r>
          </a:p>
          <a:p>
            <a:r>
              <a:rPr lang="ru-RU" sz="2800" smtClean="0"/>
              <a:t>развивающая функция</a:t>
            </a:r>
          </a:p>
          <a:p>
            <a:r>
              <a:rPr lang="ru-RU" sz="2800" smtClean="0"/>
              <a:t>самопознавательная и самоорганизующая функция </a:t>
            </a:r>
          </a:p>
          <a:p>
            <a:r>
              <a:rPr lang="ru-RU" sz="2800" smtClean="0"/>
              <a:t>обеспечение осознанного отношения субъекта к совершаемой деятельности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137</TotalTime>
  <Words>695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Trebuchet MS</vt:lpstr>
      <vt:lpstr>Arial</vt:lpstr>
      <vt:lpstr>Georgia</vt:lpstr>
      <vt:lpstr>Calibri</vt:lpstr>
      <vt:lpstr>Times New Roman</vt:lpstr>
      <vt:lpstr>Воздушный поток</vt:lpstr>
      <vt:lpstr>РЕФЛЕКСИВНЫЕ ТЕХНОЛОГИИ В РАБОТЕ ПРАКТИЧЕСКОГО ПСИХОЛОГА  Арцимович И.В.  к. псх.н. доц.  Армавир АГПА</vt:lpstr>
      <vt:lpstr>21 век: проблемы и последствия</vt:lpstr>
      <vt:lpstr>В контексте глобальной эволюции –Big History.</vt:lpstr>
      <vt:lpstr>Слайд 4</vt:lpstr>
      <vt:lpstr>Почему современных детей трудно учить и воспитывать?</vt:lpstr>
      <vt:lpstr>Афоризмы о мышлении</vt:lpstr>
      <vt:lpstr>Статусы о рефлексии</vt:lpstr>
      <vt:lpstr>ЧТО ТАКОЕ РЕФЛЕКСИЯ? </vt:lpstr>
      <vt:lpstr>КАКИЕ ФУНКЦИИ ВЫПОЛНЯЕТ РЕФЛЕКСИЯ?</vt:lpstr>
      <vt:lpstr>Психологические характеристики рефлексии</vt:lpstr>
      <vt:lpstr>КАК РАЗВИВАЕТСЯ РЕФЛЕКСИЯ?</vt:lpstr>
      <vt:lpstr>КАК И ЧЕРЕЗ ЧТО ОСУЩЕСТВЛЯЕТСЯ РАЗВИТИЕ РЕФЛЕКСИИ?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РЕФЛЕКСИВНЫЕ ТЕХНОЛОГИИ В РАБОТЕ ПРАКТИЧЕСКОГО ПСИХОЛОГА</dc:title>
  <dc:creator>Илья-ПК</dc:creator>
  <cp:lastModifiedBy>iac-u2</cp:lastModifiedBy>
  <cp:revision>15</cp:revision>
  <dcterms:created xsi:type="dcterms:W3CDTF">2013-11-20T16:26:10Z</dcterms:created>
  <dcterms:modified xsi:type="dcterms:W3CDTF">2013-11-25T12:47:33Z</dcterms:modified>
</cp:coreProperties>
</file>